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310" r:id="rId2"/>
    <p:sldId id="309" r:id="rId3"/>
    <p:sldId id="307" r:id="rId4"/>
    <p:sldId id="306" r:id="rId5"/>
  </p:sldIdLst>
  <p:sldSz cx="9144000" cy="6858000" type="screen4x3"/>
  <p:notesSz cx="6819900" cy="9918700"/>
  <p:embeddedFontLst>
    <p:embeddedFont>
      <p:font typeface="Calibri" panose="020F0502020204030204" pitchFamily="34" charset="0"/>
      <p:regular r:id="rId8"/>
      <p:bold r:id="rId9"/>
      <p:italic r:id="rId10"/>
      <p:boldItalic r:id="rId11"/>
    </p:embeddedFont>
    <p:embeddedFont>
      <p:font typeface="Univers Next Pro Condensed" panose="020B0906030202020203" pitchFamily="34" charset="0"/>
      <p:bold r:id="rId12"/>
      <p:boldItalic r:id="rId1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Allan" initials="K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ADF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2621" autoAdjust="0"/>
  </p:normalViewPr>
  <p:slideViewPr>
    <p:cSldViewPr>
      <p:cViewPr varScale="1">
        <p:scale>
          <a:sx n="84" d="100"/>
          <a:sy n="84" d="100"/>
        </p:scale>
        <p:origin x="24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3144" y="53"/>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1AEA2A0B-F36F-4B3F-84C3-EFB7110F3E28}" type="datetimeFigureOut">
              <a:rPr lang="en-GB" smtClean="0"/>
              <a:t>15/09/2017</a:t>
            </a:fld>
            <a:endParaRPr lang="en-GB"/>
          </a:p>
        </p:txBody>
      </p:sp>
      <p:sp>
        <p:nvSpPr>
          <p:cNvPr id="4" name="Footer Placeholder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70942D0A-9682-4A15-A246-53AF8061BA29}" type="slidenum">
              <a:rPr lang="en-GB" smtClean="0"/>
              <a:t>‹#›</a:t>
            </a:fld>
            <a:endParaRPr lang="en-GB"/>
          </a:p>
        </p:txBody>
      </p:sp>
    </p:spTree>
    <p:extLst>
      <p:ext uri="{BB962C8B-B14F-4D97-AF65-F5344CB8AC3E}">
        <p14:creationId xmlns:p14="http://schemas.microsoft.com/office/powerpoint/2010/main" val="2153515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963035FB-33D5-4095-8E50-C5859E3F67B4}" type="datetimeFigureOut">
              <a:rPr lang="en-GB" smtClean="0"/>
              <a:t>15/09/2017</a:t>
            </a:fld>
            <a:endParaRPr lang="en-GB"/>
          </a:p>
        </p:txBody>
      </p:sp>
      <p:sp>
        <p:nvSpPr>
          <p:cNvPr id="4" name="Slide Image Placeholder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AC3E0D46-958F-4129-A934-097439C0DE20}" type="slidenum">
              <a:rPr lang="en-GB" smtClean="0"/>
              <a:t>‹#›</a:t>
            </a:fld>
            <a:endParaRPr lang="en-GB"/>
          </a:p>
        </p:txBody>
      </p:sp>
    </p:spTree>
    <p:extLst>
      <p:ext uri="{BB962C8B-B14F-4D97-AF65-F5344CB8AC3E}">
        <p14:creationId xmlns:p14="http://schemas.microsoft.com/office/powerpoint/2010/main" val="365931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V8cNpUMvAw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Our </a:t>
            </a:r>
            <a:r>
              <a:rPr lang="en-GB" baseline="0" dirty="0" smtClean="0"/>
              <a:t>Seen </a:t>
            </a:r>
            <a:r>
              <a:rPr lang="en-GB" baseline="0" dirty="0" smtClean="0"/>
              <a:t>and Heard </a:t>
            </a:r>
            <a:r>
              <a:rPr lang="en-GB" baseline="0" dirty="0" smtClean="0"/>
              <a:t>resource that explores issues around poverty in the UK </a:t>
            </a:r>
            <a:r>
              <a:rPr lang="en-GB" baseline="0" smtClean="0"/>
              <a:t>is available </a:t>
            </a:r>
            <a:r>
              <a:rPr lang="en-GB" baseline="0" dirty="0" smtClean="0"/>
              <a:t>here: </a:t>
            </a:r>
            <a:r>
              <a:rPr lang="en-GB" baseline="0" dirty="0" smtClean="0"/>
              <a:t>unicef.org.uk/rights-respecting-schools/seen-and-heard-secondary-school-resource/here</a:t>
            </a:r>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1</a:t>
            </a:fld>
            <a:endParaRPr lang="en-GB"/>
          </a:p>
        </p:txBody>
      </p:sp>
    </p:spTree>
    <p:extLst>
      <p:ext uri="{BB962C8B-B14F-4D97-AF65-F5344CB8AC3E}">
        <p14:creationId xmlns:p14="http://schemas.microsoft.com/office/powerpoint/2010/main" val="391366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Presentation: </a:t>
            </a:r>
            <a:r>
              <a:rPr lang="en-GB" dirty="0" smtClean="0"/>
              <a:t>The text on the slide is a summary of Article 27.  You may wish to discuss what elements go to make an adequate standard of living.</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2</a:t>
            </a:fld>
            <a:endParaRPr lang="en-GB"/>
          </a:p>
        </p:txBody>
      </p:sp>
    </p:spTree>
    <p:extLst>
      <p:ext uri="{BB962C8B-B14F-4D97-AF65-F5344CB8AC3E}">
        <p14:creationId xmlns:p14="http://schemas.microsoft.com/office/powerpoint/2010/main" val="115744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latin typeface="Arial" panose="020B0604020202020204" pitchFamily="34" charset="0"/>
                <a:cs typeface="Arial" panose="020B0604020202020204" pitchFamily="34" charset="0"/>
              </a:rPr>
              <a:t>Video: </a:t>
            </a:r>
            <a:r>
              <a:rPr lang="en-GB" sz="1200" dirty="0" smtClean="0">
                <a:latin typeface="Arial" panose="020B0604020202020204" pitchFamily="34" charset="0"/>
                <a:cs typeface="Arial" panose="020B0604020202020204" pitchFamily="34" charset="0"/>
              </a:rPr>
              <a:t>This video was made by students at St </a:t>
            </a:r>
            <a:r>
              <a:rPr lang="en-GB" sz="1200" dirty="0" err="1" smtClean="0">
                <a:latin typeface="Arial" panose="020B0604020202020204" pitchFamily="34" charset="0"/>
                <a:cs typeface="Arial" panose="020B0604020202020204" pitchFamily="34" charset="0"/>
              </a:rPr>
              <a:t>Kentigern's</a:t>
            </a:r>
            <a:r>
              <a:rPr lang="en-GB" sz="1200" dirty="0" smtClean="0">
                <a:latin typeface="Arial" panose="020B0604020202020204" pitchFamily="34" charset="0"/>
                <a:cs typeface="Arial" panose="020B0604020202020204" pitchFamily="34" charset="0"/>
              </a:rPr>
              <a:t> Academy, Scotland in 2012 in response to their concerns about child poverty</a:t>
            </a:r>
            <a:r>
              <a:rPr lang="en-GB" sz="1200" i="1" dirty="0" smtClean="0">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If the embedded</a:t>
            </a:r>
            <a:r>
              <a:rPr lang="en-GB" baseline="0" dirty="0" smtClean="0"/>
              <a:t> video doesn’t play, you can view it here: </a:t>
            </a:r>
            <a:r>
              <a:rPr lang="en-GB" sz="1200" dirty="0" smtClean="0">
                <a:hlinkClick r:id="rId3"/>
              </a:rPr>
              <a:t>https://www.youtube.com/watch?v=V8cNpUMvAwg</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smtClean="0"/>
              <a:t>Presentation: </a:t>
            </a:r>
            <a:r>
              <a:rPr lang="en-GB" sz="1200" dirty="0" smtClean="0"/>
              <a:t>The Unicef UK ‘Seen and HEARD’ video (approximately nine minutes) is a powerful account based on the real experience of 12 year old David and the impact that living below the poverty line has had on his life.  The video was made in 2012 by students of St </a:t>
            </a:r>
            <a:r>
              <a:rPr lang="en-GB" sz="1200" dirty="0" err="1" smtClean="0"/>
              <a:t>Kentigern’s</a:t>
            </a:r>
            <a:r>
              <a:rPr lang="en-GB" sz="1200" dirty="0" smtClean="0"/>
              <a:t> Academy in Scotland which is a Level 2 Unicef UK Rights Respecting School.  If time is available, a discussion with students after showing the video would provide an excellent opportunity to further explore how children and young people’s rights in the UK are being denied.</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3</a:t>
            </a:fld>
            <a:endParaRPr lang="en-GB"/>
          </a:p>
        </p:txBody>
      </p:sp>
    </p:spTree>
    <p:extLst>
      <p:ext uri="{BB962C8B-B14F-4D97-AF65-F5344CB8AC3E}">
        <p14:creationId xmlns:p14="http://schemas.microsoft.com/office/powerpoint/2010/main" val="1649568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Music: </a:t>
            </a:r>
            <a:r>
              <a:rPr lang="en-GB" b="0" dirty="0" smtClean="0"/>
              <a:t>If the link</a:t>
            </a:r>
            <a:r>
              <a:rPr lang="en-GB" b="0" baseline="0" dirty="0" smtClean="0"/>
              <a:t> above does not work the song ‘some of us’ can be found here: </a:t>
            </a:r>
            <a:r>
              <a:rPr lang="en-GB" b="0" baseline="0" dirty="0" err="1" smtClean="0"/>
              <a:t>unicef.uk</a:t>
            </a:r>
            <a:r>
              <a:rPr lang="en-GB" b="0" baseline="0" dirty="0" smtClean="0"/>
              <a:t>/seen-and-HEARD-soundtrack</a:t>
            </a:r>
          </a:p>
          <a:p>
            <a:endParaRPr lang="en-GB" b="0" dirty="0" smtClean="0"/>
          </a:p>
          <a:p>
            <a:r>
              <a:rPr lang="en-GB" b="1" dirty="0" smtClean="0"/>
              <a:t>Presentation:  </a:t>
            </a:r>
            <a:r>
              <a:rPr lang="en-GB" dirty="0" smtClean="0"/>
              <a:t>The lyrics are from part of a song ‘Some of us’ that features in the video and which has been written by a student from St </a:t>
            </a:r>
            <a:r>
              <a:rPr lang="en-GB" dirty="0" err="1" smtClean="0"/>
              <a:t>Kentigern’s</a:t>
            </a:r>
            <a:r>
              <a:rPr lang="en-GB" dirty="0" smtClean="0"/>
              <a:t> Academy.   It is suggested that the soundtrack to the song is played with the slide being shown at the same time.</a:t>
            </a:r>
          </a:p>
          <a:p>
            <a:endParaRPr lang="en-GB" dirty="0"/>
          </a:p>
        </p:txBody>
      </p:sp>
      <p:sp>
        <p:nvSpPr>
          <p:cNvPr id="4" name="Slide Number Placeholder 3"/>
          <p:cNvSpPr>
            <a:spLocks noGrp="1"/>
          </p:cNvSpPr>
          <p:nvPr>
            <p:ph type="sldNum" sz="quarter" idx="10"/>
          </p:nvPr>
        </p:nvSpPr>
        <p:spPr/>
        <p:txBody>
          <a:bodyPr/>
          <a:lstStyle/>
          <a:p>
            <a:fld id="{AC3E0D46-958F-4129-A934-097439C0DE20}" type="slidenum">
              <a:rPr lang="en-GB" smtClean="0"/>
              <a:t>4</a:t>
            </a:fld>
            <a:endParaRPr lang="en-GB"/>
          </a:p>
        </p:txBody>
      </p:sp>
    </p:spTree>
    <p:extLst>
      <p:ext uri="{BB962C8B-B14F-4D97-AF65-F5344CB8AC3E}">
        <p14:creationId xmlns:p14="http://schemas.microsoft.com/office/powerpoint/2010/main" val="3892234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4397" r="16689" b="1504"/>
          <a:stretch/>
        </p:blipFill>
        <p:spPr>
          <a:xfrm>
            <a:off x="-1" y="-27384"/>
            <a:ext cx="9144001"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7906" y="167436"/>
            <a:ext cx="5002518" cy="1100772"/>
          </a:xfrm>
          <a:prstGeom prst="rect">
            <a:avLst/>
          </a:prstGeom>
        </p:spPr>
      </p:pic>
    </p:spTree>
    <p:extLst>
      <p:ext uri="{BB962C8B-B14F-4D97-AF65-F5344CB8AC3E}">
        <p14:creationId xmlns:p14="http://schemas.microsoft.com/office/powerpoint/2010/main" val="30792138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1"/>
            <a:ext cx="5111750" cy="52441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1"/>
            <a:ext cx="3008313" cy="40821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53636" y="5757228"/>
            <a:ext cx="5002518" cy="1100772"/>
          </a:xfrm>
          <a:prstGeom prst="rect">
            <a:avLst/>
          </a:prstGeom>
        </p:spPr>
      </p:pic>
    </p:spTree>
    <p:extLst>
      <p:ext uri="{BB962C8B-B14F-4D97-AF65-F5344CB8AC3E}">
        <p14:creationId xmlns:p14="http://schemas.microsoft.com/office/powerpoint/2010/main" val="163449081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5091434"/>
            <a:ext cx="6552728" cy="42579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9747" y="0"/>
            <a:ext cx="9098757" cy="5013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63930" y="5757228"/>
            <a:ext cx="5002518" cy="1100772"/>
          </a:xfrm>
          <a:prstGeom prst="rect">
            <a:avLst/>
          </a:prstGeom>
        </p:spPr>
      </p:pic>
    </p:spTree>
    <p:extLst>
      <p:ext uri="{BB962C8B-B14F-4D97-AF65-F5344CB8AC3E}">
        <p14:creationId xmlns:p14="http://schemas.microsoft.com/office/powerpoint/2010/main" val="30499674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7"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8"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sp>
        <p:nvSpPr>
          <p:cNvPr id="3" name="TextBox 2"/>
          <p:cNvSpPr txBox="1"/>
          <p:nvPr userDrawn="1"/>
        </p:nvSpPr>
        <p:spPr>
          <a:xfrm>
            <a:off x="467544" y="2276872"/>
            <a:ext cx="8208912" cy="861774"/>
          </a:xfrm>
          <a:prstGeom prst="rect">
            <a:avLst/>
          </a:prstGeom>
          <a:noFill/>
        </p:spPr>
        <p:txBody>
          <a:bodyPr wrap="square" rtlCol="0">
            <a:spAutoFit/>
          </a:bodyPr>
          <a:lstStyle/>
          <a:p>
            <a:pPr algn="ctr"/>
            <a:r>
              <a:rPr lang="en-GB" sz="5000" cap="all" spc="400" baseline="0" dirty="0" smtClean="0">
                <a:solidFill>
                  <a:srgbClr val="00AEEF"/>
                </a:solidFill>
                <a:latin typeface="Univers Next Pro Condensed" panose="020B0906030202020203" pitchFamily="34" charset="0"/>
              </a:rPr>
              <a:t>Any questions?</a:t>
            </a:r>
            <a:endParaRPr lang="en-GB" sz="5000" cap="all" spc="400" baseline="0" dirty="0">
              <a:solidFill>
                <a:srgbClr val="00AEEF"/>
              </a:solidFill>
              <a:latin typeface="Univers Next Pro Condensed" panose="020B0906030202020203" pitchFamily="34" charset="0"/>
            </a:endParaRP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62542661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break slide 1">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3042" t="3593" r="11263" b="2473"/>
          <a:stretch/>
        </p:blipFill>
        <p:spPr>
          <a:xfrm>
            <a:off x="-252536" y="-193210"/>
            <a:ext cx="9649072" cy="705121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94018" y="5757228"/>
            <a:ext cx="5002518" cy="1100772"/>
          </a:xfrm>
          <a:prstGeom prst="rect">
            <a:avLst/>
          </a:prstGeom>
        </p:spPr>
      </p:pic>
    </p:spTree>
    <p:extLst>
      <p:ext uri="{BB962C8B-B14F-4D97-AF65-F5344CB8AC3E}">
        <p14:creationId xmlns:p14="http://schemas.microsoft.com/office/powerpoint/2010/main" val="28809743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break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954" t="9580" r="16198" b="1672"/>
          <a:stretch/>
        </p:blipFill>
        <p:spPr>
          <a:xfrm>
            <a:off x="-23292" y="-138980"/>
            <a:ext cx="9324528" cy="6996979"/>
          </a:xfrm>
          <a:prstGeom prst="rect">
            <a:avLst/>
          </a:prstGeom>
        </p:spPr>
      </p:pic>
      <p:sp>
        <p:nvSpPr>
          <p:cNvPr id="10"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98718" y="5757227"/>
            <a:ext cx="5002518" cy="1100772"/>
          </a:xfrm>
          <a:prstGeom prst="rect">
            <a:avLst/>
          </a:prstGeom>
        </p:spPr>
      </p:pic>
    </p:spTree>
    <p:extLst>
      <p:ext uri="{BB962C8B-B14F-4D97-AF65-F5344CB8AC3E}">
        <p14:creationId xmlns:p14="http://schemas.microsoft.com/office/powerpoint/2010/main" val="10863475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break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13099" b="3426"/>
          <a:stretch/>
        </p:blipFill>
        <p:spPr>
          <a:xfrm>
            <a:off x="-78707" y="-3133"/>
            <a:ext cx="9222707" cy="6861133"/>
          </a:xfrm>
          <a:prstGeom prst="rect">
            <a:avLst/>
          </a:prstGeom>
        </p:spPr>
      </p:pic>
      <p:sp>
        <p:nvSpPr>
          <p:cNvPr id="11" name="Title 1"/>
          <p:cNvSpPr txBox="1">
            <a:spLocks/>
          </p:cNvSpPr>
          <p:nvPr userDrawn="1"/>
        </p:nvSpPr>
        <p:spPr>
          <a:xfrm>
            <a:off x="-36512"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smtClean="0"/>
              <a:t>Click to edit text</a:t>
            </a:r>
            <a:endParaRPr lang="en-GB"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41897556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End/break slide 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2289" r="10527" b="2322"/>
          <a:stretch/>
        </p:blipFill>
        <p:spPr>
          <a:xfrm>
            <a:off x="0" y="1"/>
            <a:ext cx="9144000" cy="6858000"/>
          </a:xfrm>
          <a:prstGeom prst="rect">
            <a:avLst/>
          </a:prstGeom>
        </p:spPr>
      </p:pic>
      <p:sp>
        <p:nvSpPr>
          <p:cNvPr id="11" name="Title 1"/>
          <p:cNvSpPr txBox="1">
            <a:spLocks/>
          </p:cNvSpPr>
          <p:nvPr userDrawn="1"/>
        </p:nvSpPr>
        <p:spPr>
          <a:xfrm>
            <a:off x="0" y="4125989"/>
            <a:ext cx="5580112" cy="707886"/>
          </a:xfrm>
          <a:prstGeom prst="rect">
            <a:avLst/>
          </a:prstGeom>
          <a:solidFill>
            <a:schemeClr val="tx1">
              <a:alpha val="50000"/>
            </a:schemeClr>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757229"/>
            <a:ext cx="5002518" cy="1100772"/>
          </a:xfrm>
          <a:prstGeom prst="rect">
            <a:avLst/>
          </a:prstGeom>
        </p:spPr>
      </p:pic>
    </p:spTree>
    <p:extLst>
      <p:ext uri="{BB962C8B-B14F-4D97-AF65-F5344CB8AC3E}">
        <p14:creationId xmlns:p14="http://schemas.microsoft.com/office/powerpoint/2010/main" val="41472265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nd/break slid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6858000"/>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8494" y="5757228"/>
            <a:ext cx="5002518" cy="1100772"/>
          </a:xfrm>
          <a:prstGeom prst="rect">
            <a:avLst/>
          </a:prstGeom>
        </p:spPr>
      </p:pic>
    </p:spTree>
    <p:extLst>
      <p:ext uri="{BB962C8B-B14F-4D97-AF65-F5344CB8AC3E}">
        <p14:creationId xmlns:p14="http://schemas.microsoft.com/office/powerpoint/2010/main" val="40193969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End/break slide 3">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6512" y="0"/>
            <a:ext cx="9180512" cy="6907314"/>
          </a:xfrm>
          <a:prstGeom prst="rect">
            <a:avLst/>
          </a:prstGeom>
        </p:spPr>
      </p:pic>
      <p:sp>
        <p:nvSpPr>
          <p:cNvPr id="2" name="Title 1"/>
          <p:cNvSpPr>
            <a:spLocks noGrp="1"/>
          </p:cNvSpPr>
          <p:nvPr>
            <p:ph type="ctrTitle" hasCustomPrompt="1"/>
          </p:nvPr>
        </p:nvSpPr>
        <p:spPr>
          <a:xfrm>
            <a:off x="0" y="4125989"/>
            <a:ext cx="5580112" cy="707886"/>
          </a:xfrm>
          <a:solidFill>
            <a:schemeClr val="tx1">
              <a:alpha val="50000"/>
            </a:schemeClr>
          </a:solidFill>
        </p:spPr>
        <p:txBody>
          <a:bodyPr wrap="square" lIns="360000">
            <a:spAutoFit/>
          </a:bodyPr>
          <a:lstStyle>
            <a:lvl1pPr>
              <a:defRPr>
                <a:solidFill>
                  <a:schemeClr val="bg1"/>
                </a:solidFill>
              </a:defRPr>
            </a:lvl1pPr>
          </a:lstStyle>
          <a:p>
            <a:r>
              <a:rPr lang="en-US" dirty="0" smtClean="0"/>
              <a:t>Click to edit text</a:t>
            </a:r>
            <a:endParaRPr lang="en-GB"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5806542"/>
            <a:ext cx="5002518" cy="1100772"/>
          </a:xfrm>
          <a:prstGeom prst="rect">
            <a:avLst/>
          </a:prstGeom>
        </p:spPr>
      </p:pic>
    </p:spTree>
    <p:extLst>
      <p:ext uri="{BB962C8B-B14F-4D97-AF65-F5344CB8AC3E}">
        <p14:creationId xmlns:p14="http://schemas.microsoft.com/office/powerpoint/2010/main" val="200659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44673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6588" t="370" r="9890" b="6648"/>
          <a:stretch/>
        </p:blipFill>
        <p:spPr>
          <a:xfrm>
            <a:off x="0" y="-27384"/>
            <a:ext cx="9144000" cy="6885384"/>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3342" y="180000"/>
            <a:ext cx="5002518" cy="1100772"/>
          </a:xfrm>
          <a:prstGeom prst="rect">
            <a:avLst/>
          </a:prstGeom>
        </p:spPr>
      </p:pic>
    </p:spTree>
    <p:extLst>
      <p:ext uri="{BB962C8B-B14F-4D97-AF65-F5344CB8AC3E}">
        <p14:creationId xmlns:p14="http://schemas.microsoft.com/office/powerpoint/2010/main" val="12216115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7883" t="13418" r="15156"/>
          <a:stretch/>
        </p:blipFill>
        <p:spPr>
          <a:xfrm>
            <a:off x="0" y="0"/>
            <a:ext cx="9144000" cy="6858000"/>
          </a:xfrm>
          <a:prstGeom prst="rect">
            <a:avLst/>
          </a:prstGeom>
        </p:spPr>
      </p:pic>
      <p:sp>
        <p:nvSpPr>
          <p:cNvPr id="2" name="Title 1"/>
          <p:cNvSpPr>
            <a:spLocks noGrp="1"/>
          </p:cNvSpPr>
          <p:nvPr>
            <p:ph type="ctrTitle"/>
          </p:nvPr>
        </p:nvSpPr>
        <p:spPr>
          <a:xfrm>
            <a:off x="0" y="5220000"/>
            <a:ext cx="7772400" cy="1323439"/>
          </a:xfrm>
          <a:solidFill>
            <a:srgbClr val="00ADF9"/>
          </a:solidFill>
        </p:spPr>
        <p:txBody>
          <a:bodyPr lIns="360000">
            <a:spAutoFit/>
          </a:bodyPr>
          <a:lstStyle>
            <a:lvl1pPr>
              <a:defRPr>
                <a:solidFill>
                  <a:schemeClr val="bg1"/>
                </a:solidFill>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1482" y="180000"/>
            <a:ext cx="5002518" cy="1100772"/>
          </a:xfrm>
          <a:prstGeom prst="rect">
            <a:avLst/>
          </a:prstGeom>
        </p:spPr>
      </p:pic>
    </p:spTree>
    <p:extLst>
      <p:ext uri="{BB962C8B-B14F-4D97-AF65-F5344CB8AC3E}">
        <p14:creationId xmlns:p14="http://schemas.microsoft.com/office/powerpoint/2010/main" val="20497707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989"/>
            <a:ext cx="8229600" cy="1323439"/>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1556792"/>
            <a:ext cx="8229600" cy="396044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8" name="Straight Connector 7"/>
          <p:cNvCxnSpPr/>
          <p:nvPr userDrawn="1"/>
        </p:nvCxnSpPr>
        <p:spPr>
          <a:xfrm>
            <a:off x="0" y="1369234"/>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0" y="5905500"/>
            <a:ext cx="5715000" cy="952500"/>
          </a:xfrm>
          <a:prstGeom prst="rect">
            <a:avLst/>
          </a:prstGeom>
        </p:spPr>
      </p:pic>
    </p:spTree>
    <p:extLst>
      <p:ext uri="{BB962C8B-B14F-4D97-AF65-F5344CB8AC3E}">
        <p14:creationId xmlns:p14="http://schemas.microsoft.com/office/powerpoint/2010/main" val="15129549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43161"/>
            <a:ext cx="8229600" cy="1093751"/>
          </a:xfrm>
          <a:ln>
            <a:noFill/>
          </a:ln>
        </p:spPr>
        <p:txBody>
          <a:bodyPr>
            <a:spAutoFit/>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295232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4"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958"/>
            <a:ext cx="9144000" cy="1435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44508" y="5789648"/>
            <a:ext cx="5002518" cy="1100772"/>
          </a:xfrm>
          <a:prstGeom prst="rect">
            <a:avLst/>
          </a:prstGeom>
        </p:spPr>
      </p:pic>
    </p:spTree>
    <p:extLst>
      <p:ext uri="{BB962C8B-B14F-4D97-AF65-F5344CB8AC3E}">
        <p14:creationId xmlns:p14="http://schemas.microsoft.com/office/powerpoint/2010/main" val="18188919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84784"/>
            <a:ext cx="4038600" cy="40324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Date Placeholder 3"/>
          <p:cNvSpPr>
            <a:spLocks noGrp="1"/>
          </p:cNvSpPr>
          <p:nvPr>
            <p:ph type="dt" sz="half" idx="10"/>
          </p:nvPr>
        </p:nvSpPr>
        <p:spPr>
          <a:xfrm>
            <a:off x="360000" y="5733256"/>
            <a:ext cx="2133600" cy="331932"/>
          </a:xfrm>
        </p:spPr>
        <p:txBody>
          <a:bodyPr/>
          <a:lstStyle/>
          <a:p>
            <a:fld id="{994ABF6D-B116-48FA-8A85-4C24104CDDB3}" type="datetimeFigureOut">
              <a:rPr lang="en-GB" smtClean="0"/>
              <a:t>15/09/2017</a:t>
            </a:fld>
            <a:endParaRPr lang="en-GB" dirty="0"/>
          </a:p>
        </p:txBody>
      </p:sp>
      <p:sp>
        <p:nvSpPr>
          <p:cNvPr id="12" name="Footer Placeholder 4"/>
          <p:cNvSpPr>
            <a:spLocks noGrp="1"/>
          </p:cNvSpPr>
          <p:nvPr>
            <p:ph type="ftr" sz="quarter" idx="11"/>
          </p:nvPr>
        </p:nvSpPr>
        <p:spPr>
          <a:xfrm>
            <a:off x="360000" y="6079572"/>
            <a:ext cx="2393058" cy="301756"/>
          </a:xfrm>
        </p:spPr>
        <p:txBody>
          <a:bodyPr/>
          <a:lstStyle>
            <a:lvl1pPr algn="l">
              <a:defRPr/>
            </a:lvl1pPr>
          </a:lstStyle>
          <a:p>
            <a:endParaRPr lang="en-GB" dirty="0"/>
          </a:p>
        </p:txBody>
      </p:sp>
      <p:sp>
        <p:nvSpPr>
          <p:cNvPr id="13" name="Slide Number Placeholder 5"/>
          <p:cNvSpPr>
            <a:spLocks noGrp="1"/>
          </p:cNvSpPr>
          <p:nvPr>
            <p:ph type="sldNum" sz="quarter" idx="12"/>
          </p:nvPr>
        </p:nvSpPr>
        <p:spPr>
          <a:xfrm>
            <a:off x="360000" y="6381328"/>
            <a:ext cx="2133600" cy="274324"/>
          </a:xfrm>
        </p:spPr>
        <p:txBody>
          <a:bodyPr/>
          <a:lstStyle/>
          <a:p>
            <a:pPr algn="l"/>
            <a:fld id="{1099AA68-E695-4F58-BEEE-DDF7D9F5029C}" type="slidenum">
              <a:rPr lang="en-GB" smtClean="0"/>
              <a:pPr algn="l"/>
              <a:t>‹#›</a:t>
            </a:fld>
            <a:endParaRPr lang="en-GB" dirty="0"/>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258854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GB" dirty="0"/>
          </a:p>
        </p:txBody>
      </p:sp>
      <p:cxnSp>
        <p:nvCxnSpPr>
          <p:cNvPr id="4" name="Straight Connector 3"/>
          <p:cNvCxnSpPr/>
          <p:nvPr userDrawn="1"/>
        </p:nvCxnSpPr>
        <p:spPr>
          <a:xfrm>
            <a:off x="0" y="1412776"/>
            <a:ext cx="9144000" cy="0"/>
          </a:xfrm>
          <a:prstGeom prst="line">
            <a:avLst/>
          </a:prstGeom>
          <a:ln w="44450" cmpd="sng">
            <a:solidFill>
              <a:srgbClr val="00AEEF"/>
            </a:solidFill>
            <a:prstDash val="lgDash"/>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1482" y="5757228"/>
            <a:ext cx="5002518" cy="1100772"/>
          </a:xfrm>
          <a:prstGeom prst="rect">
            <a:avLst/>
          </a:prstGeom>
        </p:spPr>
      </p:pic>
    </p:spTree>
    <p:extLst>
      <p:ext uri="{BB962C8B-B14F-4D97-AF65-F5344CB8AC3E}">
        <p14:creationId xmlns:p14="http://schemas.microsoft.com/office/powerpoint/2010/main" val="32333891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4214" y="5757228"/>
            <a:ext cx="5002518" cy="1100772"/>
          </a:xfrm>
          <a:prstGeom prst="rect">
            <a:avLst/>
          </a:prstGeom>
        </p:spPr>
      </p:pic>
    </p:spTree>
    <p:extLst>
      <p:ext uri="{BB962C8B-B14F-4D97-AF65-F5344CB8AC3E}">
        <p14:creationId xmlns:p14="http://schemas.microsoft.com/office/powerpoint/2010/main" val="30108532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8708096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94ABF6D-B116-48FA-8A85-4C24104CDDB3}" type="datetimeFigureOut">
              <a:rPr lang="en-GB" smtClean="0"/>
              <a:pPr/>
              <a:t>15/09/2017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099AA68-E695-4F58-BEEE-DDF7D9F5029C}" type="slidenum">
              <a:rPr lang="en-GB" smtClean="0"/>
              <a:pPr/>
              <a:t>‹#›</a:t>
            </a:fld>
            <a:endParaRPr lang="en-GB"/>
          </a:p>
        </p:txBody>
      </p:sp>
    </p:spTree>
    <p:extLst>
      <p:ext uri="{BB962C8B-B14F-4D97-AF65-F5344CB8AC3E}">
        <p14:creationId xmlns:p14="http://schemas.microsoft.com/office/powerpoint/2010/main" val="628249844"/>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8" r:id="rId3"/>
    <p:sldLayoutId id="2147483650" r:id="rId4"/>
    <p:sldLayoutId id="2147483661" r:id="rId5"/>
    <p:sldLayoutId id="2147483652" r:id="rId6"/>
    <p:sldLayoutId id="2147483654" r:id="rId7"/>
    <p:sldLayoutId id="2147483655" r:id="rId8"/>
    <p:sldLayoutId id="2147483662" r:id="rId9"/>
    <p:sldLayoutId id="2147483656" r:id="rId10"/>
    <p:sldLayoutId id="2147483657" r:id="rId11"/>
    <p:sldLayoutId id="2147483663" r:id="rId12"/>
    <p:sldLayoutId id="2147483658" r:id="rId13"/>
    <p:sldLayoutId id="2147483659" r:id="rId14"/>
    <p:sldLayoutId id="2147483666" r:id="rId15"/>
    <p:sldLayoutId id="2147483669" r:id="rId16"/>
    <p:sldLayoutId id="2147483660" r:id="rId17"/>
    <p:sldLayoutId id="2147483670" r:id="rId18"/>
    <p:sldLayoutId id="2147483671" r:id="rId19"/>
  </p:sldLayoutIdLst>
  <p:timing>
    <p:tnLst>
      <p:par>
        <p:cTn id="1" dur="indefinite" restart="never" nodeType="tmRoot"/>
      </p:par>
    </p:tnLst>
  </p:timing>
  <p:txStyles>
    <p:titleStyle>
      <a:lvl1pPr algn="l" defTabSz="914400" rtl="0" eaLnBrk="1" latinLnBrk="0" hangingPunct="1">
        <a:spcBef>
          <a:spcPct val="0"/>
        </a:spcBef>
        <a:buNone/>
        <a:defRPr sz="4000" kern="1200" cap="all" spc="400" baseline="0">
          <a:solidFill>
            <a:schemeClr val="tx1"/>
          </a:solidFill>
          <a:latin typeface="Univers Next Pro Condensed" panose="020B0906030202020203" pitchFamily="34" charset="0"/>
          <a:ea typeface="+mj-ea"/>
          <a:cs typeface="+mj-cs"/>
        </a:defRPr>
      </a:lvl1pPr>
    </p:titleStyle>
    <p:bodyStyle>
      <a:lvl1pPr marL="342900" indent="-342900" algn="l" defTabSz="914400" rtl="0" eaLnBrk="1" latinLnBrk="0" hangingPunct="1">
        <a:spcBef>
          <a:spcPct val="20000"/>
        </a:spcBef>
        <a:buClr>
          <a:srgbClr val="00ADF9"/>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1pPr>
      <a:lvl2pPr marL="914400" indent="-457200" algn="l" defTabSz="914400" rtl="0" eaLnBrk="1" latinLnBrk="0" hangingPunct="1">
        <a:spcBef>
          <a:spcPct val="20000"/>
        </a:spcBef>
        <a:buClr>
          <a:srgbClr val="999999"/>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00ADF9"/>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99999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00ADF9"/>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V8cNpUMvAwg" TargetMode="External"/><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hyperlink" Target="http://www.unicef.org.uk/rights-respecting-schools/wp-content/uploads/sites/4/2016/10/Seen_and_Heard_soundtrack.mp3?utm_source=rrsa&amp;utm_medium=rrsa&amp;utm_campaign=rrs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0500" y="836712"/>
            <a:ext cx="5715000" cy="952500"/>
          </a:xfrm>
          <a:prstGeom prst="rect">
            <a:avLst/>
          </a:prstGeom>
        </p:spPr>
      </p:pic>
      <p:sp>
        <p:nvSpPr>
          <p:cNvPr id="7" name="Title 1"/>
          <p:cNvSpPr txBox="1">
            <a:spLocks/>
          </p:cNvSpPr>
          <p:nvPr/>
        </p:nvSpPr>
        <p:spPr>
          <a:xfrm>
            <a:off x="-576064" y="4653136"/>
            <a:ext cx="8820472" cy="1323439"/>
          </a:xfrm>
          <a:prstGeom prst="rect">
            <a:avLst/>
          </a:prstGeom>
          <a:solidFill>
            <a:srgbClr val="00ADF9"/>
          </a:solidFill>
        </p:spPr>
        <p:txBody>
          <a:bodyPr vert="horz" wrap="square" lIns="360000" tIns="45720" rIns="91440" bIns="45720" rtlCol="0" anchor="ctr">
            <a:spAutoFit/>
          </a:bodyPr>
          <a:lstStyle>
            <a:lvl1pPr algn="l" defTabSz="914400" rtl="0" eaLnBrk="1" latinLnBrk="0" hangingPunct="1">
              <a:spcBef>
                <a:spcPct val="0"/>
              </a:spcBef>
              <a:buNone/>
              <a:defRPr sz="4000" kern="1200" cap="all" spc="400" baseline="0">
                <a:solidFill>
                  <a:schemeClr val="bg1"/>
                </a:solidFill>
                <a:latin typeface="Univers Next Pro Condensed" panose="020B0906030202020203" pitchFamily="34" charset="0"/>
                <a:ea typeface="+mj-ea"/>
                <a:cs typeface="+mj-cs"/>
              </a:defRPr>
            </a:lvl1pPr>
          </a:lstStyle>
          <a:p>
            <a:r>
              <a:rPr lang="en-GB" b="1" dirty="0" smtClean="0">
                <a:solidFill>
                  <a:schemeClr val="tx1"/>
                </a:solidFill>
                <a:latin typeface="Arial" panose="020B0604020202020204" pitchFamily="34" charset="0"/>
                <a:cs typeface="Arial" panose="020B0604020202020204" pitchFamily="34" charset="0"/>
              </a:rPr>
              <a:t>When rights are denied</a:t>
            </a:r>
          </a:p>
          <a:p>
            <a:r>
              <a:rPr lang="en-GB" b="1" dirty="0" smtClean="0">
                <a:latin typeface="Arial" panose="020B0604020202020204" pitchFamily="34" charset="0"/>
                <a:cs typeface="Arial" panose="020B0604020202020204" pitchFamily="34" charset="0"/>
              </a:rPr>
              <a:t>poverty in the UK</a:t>
            </a:r>
          </a:p>
        </p:txBody>
      </p:sp>
      <p:sp>
        <p:nvSpPr>
          <p:cNvPr id="3" name="TextBox 2"/>
          <p:cNvSpPr txBox="1"/>
          <p:nvPr/>
        </p:nvSpPr>
        <p:spPr>
          <a:xfrm>
            <a:off x="7452320" y="6442348"/>
            <a:ext cx="3168352" cy="369332"/>
          </a:xfrm>
          <a:prstGeom prst="rect">
            <a:avLst/>
          </a:prstGeom>
          <a:noFill/>
        </p:spPr>
        <p:txBody>
          <a:bodyPr wrap="square" rtlCol="0">
            <a:spAutoFit/>
          </a:bodyPr>
          <a:lstStyle/>
          <a:p>
            <a:r>
              <a:rPr lang="en-GB" dirty="0" smtClean="0">
                <a:solidFill>
                  <a:schemeClr val="bg1"/>
                </a:solidFill>
              </a:rPr>
              <a:t>Unicef/Sutton-</a:t>
            </a:r>
            <a:r>
              <a:rPr lang="en-GB" dirty="0" err="1" smtClean="0">
                <a:solidFill>
                  <a:schemeClr val="bg1"/>
                </a:solidFill>
              </a:rPr>
              <a:t>Hibbet</a:t>
            </a:r>
            <a:endParaRPr lang="en-GB" dirty="0">
              <a:solidFill>
                <a:schemeClr val="bg1"/>
              </a:solidFill>
            </a:endParaRPr>
          </a:p>
        </p:txBody>
      </p:sp>
    </p:spTree>
    <p:extLst>
      <p:ext uri="{BB962C8B-B14F-4D97-AF65-F5344CB8AC3E}">
        <p14:creationId xmlns:p14="http://schemas.microsoft.com/office/powerpoint/2010/main" val="1344836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9361040" cy="1200329"/>
          </a:xfrm>
        </p:spPr>
        <p:txBody>
          <a:bodyPr/>
          <a:lstStyle/>
          <a:p>
            <a:r>
              <a:rPr lang="en-GB" sz="3600" b="1" dirty="0" smtClean="0">
                <a:latin typeface="Arial" panose="020B0604020202020204" pitchFamily="34" charset="0"/>
                <a:cs typeface="Arial" panose="020B0604020202020204" pitchFamily="34" charset="0"/>
              </a:rPr>
              <a:t>The right to an adequate </a:t>
            </a:r>
            <a:r>
              <a:rPr lang="en-GB" sz="3600" b="1" dirty="0" smtClean="0">
                <a:solidFill>
                  <a:srgbClr val="00AEEF"/>
                </a:solidFill>
                <a:latin typeface="Arial" panose="020B0604020202020204" pitchFamily="34" charset="0"/>
                <a:cs typeface="Arial" panose="020B0604020202020204" pitchFamily="34" charset="0"/>
              </a:rPr>
              <a:t>standard of living</a:t>
            </a:r>
            <a:endParaRPr lang="en-GB" sz="3600" b="1" dirty="0">
              <a:solidFill>
                <a:srgbClr val="00AEE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00808"/>
            <a:ext cx="8229600" cy="3960440"/>
          </a:xfrm>
        </p:spPr>
        <p:txBody>
          <a:bodyPr/>
          <a:lstStyle/>
          <a:p>
            <a:pPr marL="0" indent="0">
              <a:buNone/>
            </a:pPr>
            <a:r>
              <a:rPr lang="en-GB" dirty="0" smtClean="0"/>
              <a:t>Article 27</a:t>
            </a:r>
          </a:p>
          <a:p>
            <a:r>
              <a:rPr lang="en-GB" dirty="0" smtClean="0"/>
              <a:t>Every child has the right to a standard of living that is good enough to meet their physical and social needs and support their development. </a:t>
            </a:r>
          </a:p>
          <a:p>
            <a:r>
              <a:rPr lang="en-GB" dirty="0" smtClean="0"/>
              <a:t>Governments must help families who cannot afford to provide this.</a:t>
            </a:r>
            <a:endParaRPr lang="en-GB" dirty="0"/>
          </a:p>
        </p:txBody>
      </p:sp>
    </p:spTree>
    <p:extLst>
      <p:ext uri="{BB962C8B-B14F-4D97-AF65-F5344CB8AC3E}">
        <p14:creationId xmlns:p14="http://schemas.microsoft.com/office/powerpoint/2010/main" val="3328582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086"/>
            <a:ext cx="8229600" cy="1322214"/>
          </a:xfrm>
        </p:spPr>
        <p:txBody>
          <a:bodyPr>
            <a:normAutofit/>
          </a:bodyPr>
          <a:lstStyle/>
          <a:p>
            <a:r>
              <a:rPr lang="en-GB" sz="3600" b="1" dirty="0" smtClean="0">
                <a:latin typeface="Arial" panose="020B0604020202020204" pitchFamily="34" charset="0"/>
                <a:cs typeface="Arial" panose="020B0604020202020204" pitchFamily="34" charset="0"/>
              </a:rPr>
              <a:t>The right to an adequate </a:t>
            </a:r>
            <a:r>
              <a:rPr lang="en-GB" sz="3600" b="1" dirty="0" smtClean="0">
                <a:solidFill>
                  <a:srgbClr val="00AEEF"/>
                </a:solidFill>
                <a:latin typeface="Arial" panose="020B0604020202020204" pitchFamily="34" charset="0"/>
                <a:cs typeface="Arial" panose="020B0604020202020204" pitchFamily="34" charset="0"/>
              </a:rPr>
              <a:t>standard of living</a:t>
            </a:r>
            <a:endParaRPr lang="en-GB" sz="3600" b="1" dirty="0">
              <a:solidFill>
                <a:srgbClr val="00AEEF"/>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76064" y="1653099"/>
            <a:ext cx="3243808" cy="4680520"/>
          </a:xfrm>
        </p:spPr>
        <p:txBody>
          <a:bodyPr>
            <a:normAutofit fontScale="77500" lnSpcReduction="20000"/>
          </a:bodyPr>
          <a:lstStyle/>
          <a:p>
            <a:r>
              <a:rPr lang="en-GB" dirty="0" smtClean="0"/>
              <a:t>Almost</a:t>
            </a:r>
            <a:r>
              <a:rPr lang="en-GB" dirty="0"/>
              <a:t> 4 million children live in poverty in the UK and, as a result, their life chances </a:t>
            </a:r>
            <a:r>
              <a:rPr lang="en-GB" dirty="0" smtClean="0"/>
              <a:t>suffer. </a:t>
            </a:r>
          </a:p>
          <a:p>
            <a:r>
              <a:rPr lang="en-GB" dirty="0" smtClean="0"/>
              <a:t>For example, they </a:t>
            </a:r>
            <a:r>
              <a:rPr lang="en-GB" dirty="0"/>
              <a:t>are over three times more likely to </a:t>
            </a:r>
            <a:r>
              <a:rPr lang="en-GB" dirty="0" smtClean="0"/>
              <a:t>experience </a:t>
            </a:r>
            <a:r>
              <a:rPr lang="en-GB" dirty="0"/>
              <a:t>mental health problems than their more affluent </a:t>
            </a:r>
            <a:r>
              <a:rPr lang="en-GB" dirty="0" smtClean="0"/>
              <a:t>peers.</a:t>
            </a:r>
          </a:p>
        </p:txBody>
      </p:sp>
      <p:sp>
        <p:nvSpPr>
          <p:cNvPr id="4" name="AutoShape 4" descr="Image result for unicef world map of crc"/>
          <p:cNvSpPr>
            <a:spLocks noChangeAspect="1" noChangeArrowheads="1"/>
          </p:cNvSpPr>
          <p:nvPr/>
        </p:nvSpPr>
        <p:spPr bwMode="auto">
          <a:xfrm>
            <a:off x="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unicef seen and heard video"/>
          <p:cNvSpPr>
            <a:spLocks noChangeAspect="1" noChangeArrowheads="1"/>
          </p:cNvSpPr>
          <p:nvPr/>
        </p:nvSpPr>
        <p:spPr bwMode="auto">
          <a:xfrm>
            <a:off x="1524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unicef seen and heard video"/>
          <p:cNvSpPr>
            <a:spLocks noChangeAspect="1" noChangeArrowheads="1"/>
          </p:cNvSpPr>
          <p:nvPr/>
        </p:nvSpPr>
        <p:spPr bwMode="auto">
          <a:xfrm>
            <a:off x="3048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6" descr="Image result for unicef seen and heard video"/>
          <p:cNvSpPr>
            <a:spLocks noChangeAspect="1" noChangeArrowheads="1"/>
          </p:cNvSpPr>
          <p:nvPr/>
        </p:nvSpPr>
        <p:spPr bwMode="auto">
          <a:xfrm>
            <a:off x="457200"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V8cNpUMvAwg"/>
          <p:cNvPicPr>
            <a:picLocks noRot="1" noChangeAspect="1"/>
          </p:cNvPicPr>
          <p:nvPr>
            <a:videoFile r:link="rId1"/>
          </p:nvPr>
        </p:nvPicPr>
        <p:blipFill>
          <a:blip r:embed="rId4">
            <a:extLst>
              <a:ext uri="{28A0092B-C50C-407E-A947-70E740481C1C}">
                <a14:useLocalDpi xmlns:a14="http://schemas.microsoft.com/office/drawing/2010/main" val="0"/>
              </a:ext>
            </a:extLst>
          </a:blip>
          <a:stretch>
            <a:fillRect/>
          </a:stretch>
        </p:blipFill>
        <p:spPr>
          <a:xfrm>
            <a:off x="3589385" y="1653099"/>
            <a:ext cx="5205590" cy="2956828"/>
          </a:xfrm>
          <a:prstGeom prst="rect">
            <a:avLst/>
          </a:prstGeom>
        </p:spPr>
      </p:pic>
    </p:spTree>
    <p:extLst>
      <p:ext uri="{BB962C8B-B14F-4D97-AF65-F5344CB8AC3E}">
        <p14:creationId xmlns:p14="http://schemas.microsoft.com/office/powerpoint/2010/main" val="2597828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8" y="116632"/>
            <a:ext cx="8229600" cy="1143000"/>
          </a:xfrm>
        </p:spPr>
        <p:txBody>
          <a:bodyPr>
            <a:normAutofit/>
          </a:bodyPr>
          <a:lstStyle/>
          <a:p>
            <a:r>
              <a:rPr lang="en-GB" sz="3600" b="1" dirty="0" smtClean="0">
                <a:latin typeface="Arial" panose="020B0604020202020204" pitchFamily="34" charset="0"/>
                <a:cs typeface="Arial" panose="020B0604020202020204" pitchFamily="34" charset="0"/>
              </a:rPr>
              <a:t>Reflection</a:t>
            </a:r>
            <a:endParaRPr lang="en-GB" sz="3600" b="1" dirty="0">
              <a:latin typeface="Arial" panose="020B0604020202020204" pitchFamily="34" charset="0"/>
              <a:cs typeface="Arial" panose="020B0604020202020204" pitchFamily="34" charset="0"/>
            </a:endParaRPr>
          </a:p>
        </p:txBody>
      </p:sp>
      <p:sp>
        <p:nvSpPr>
          <p:cNvPr id="3" name="Rectangle 2"/>
          <p:cNvSpPr/>
          <p:nvPr/>
        </p:nvSpPr>
        <p:spPr>
          <a:xfrm>
            <a:off x="262638" y="1484784"/>
            <a:ext cx="8640960" cy="3905784"/>
          </a:xfrm>
          <a:prstGeom prst="rect">
            <a:avLst/>
          </a:prstGeom>
        </p:spPr>
        <p:txBody>
          <a:bodyPr wrap="square">
            <a:noAutofit/>
          </a:bodyPr>
          <a:lstStyle/>
          <a:p>
            <a:pPr algn="ctr"/>
            <a:r>
              <a:rPr lang="en-GB" sz="2400" b="1" dirty="0" smtClean="0">
                <a:latin typeface="Arial" panose="020B0604020202020204" pitchFamily="34" charset="0"/>
                <a:cs typeface="Arial" panose="020B0604020202020204" pitchFamily="34" charset="0"/>
                <a:hlinkClick r:id="rId3"/>
              </a:rPr>
              <a:t>Some of Us</a:t>
            </a:r>
            <a:endParaRPr lang="en-GB" sz="2400" b="1" dirty="0" smtClean="0">
              <a:latin typeface="Arial" panose="020B0604020202020204" pitchFamily="34" charset="0"/>
              <a:cs typeface="Arial" panose="020B0604020202020204" pitchFamily="34" charset="0"/>
            </a:endParaRPr>
          </a:p>
          <a:p>
            <a:pPr algn="ctr"/>
            <a:endParaRPr lang="en-GB" sz="2400" b="1" dirty="0" smtClean="0">
              <a:latin typeface="Arial" panose="020B0604020202020204" pitchFamily="34" charset="0"/>
              <a:cs typeface="Arial" panose="020B0604020202020204" pitchFamily="34" charset="0"/>
            </a:endParaRPr>
          </a:p>
          <a:p>
            <a:pPr algn="ctr"/>
            <a:r>
              <a:rPr lang="en-GB" sz="2400" i="1" dirty="0" smtClean="0">
                <a:latin typeface="Arial" panose="020B0604020202020204" pitchFamily="34" charset="0"/>
                <a:cs typeface="Arial" panose="020B0604020202020204" pitchFamily="34" charset="0"/>
              </a:rPr>
              <a:t>“Some </a:t>
            </a:r>
            <a:r>
              <a:rPr lang="en-GB" sz="2400" i="1" dirty="0">
                <a:latin typeface="Arial" panose="020B0604020202020204" pitchFamily="34" charset="0"/>
                <a:cs typeface="Arial" panose="020B0604020202020204" pitchFamily="34" charset="0"/>
              </a:rPr>
              <a:t>of us need help, though you don’t </a:t>
            </a:r>
            <a:r>
              <a:rPr lang="en-GB" sz="2400" i="1" dirty="0" smtClean="0">
                <a:latin typeface="Arial" panose="020B0604020202020204" pitchFamily="34" charset="0"/>
                <a:cs typeface="Arial" panose="020B0604020202020204" pitchFamily="34" charset="0"/>
              </a:rPr>
              <a:t>realise.</a:t>
            </a:r>
            <a:endParaRPr lang="en-GB" sz="2400" i="1" dirty="0">
              <a:latin typeface="Arial" panose="020B0604020202020204" pitchFamily="34" charset="0"/>
              <a:cs typeface="Arial" panose="020B0604020202020204" pitchFamily="34" charset="0"/>
            </a:endParaRPr>
          </a:p>
          <a:p>
            <a:pPr algn="ctr"/>
            <a:endParaRPr lang="en-GB" sz="2400" i="1" dirty="0" smtClean="0">
              <a:latin typeface="Arial" panose="020B0604020202020204" pitchFamily="34" charset="0"/>
              <a:cs typeface="Arial" panose="020B0604020202020204" pitchFamily="34" charset="0"/>
            </a:endParaRPr>
          </a:p>
          <a:p>
            <a:pPr algn="ctr"/>
            <a:r>
              <a:rPr lang="en-GB" sz="2400" i="1" dirty="0" smtClean="0">
                <a:latin typeface="Arial" panose="020B0604020202020204" pitchFamily="34" charset="0"/>
                <a:cs typeface="Arial" panose="020B0604020202020204" pitchFamily="34" charset="0"/>
              </a:rPr>
              <a:t>“You </a:t>
            </a:r>
            <a:r>
              <a:rPr lang="en-GB" sz="2400" i="1" dirty="0">
                <a:latin typeface="Arial" panose="020B0604020202020204" pitchFamily="34" charset="0"/>
                <a:cs typeface="Arial" panose="020B0604020202020204" pitchFamily="34" charset="0"/>
              </a:rPr>
              <a:t>can’t hear it, you don’t see it ‘til you look into their </a:t>
            </a:r>
            <a:r>
              <a:rPr lang="en-GB" sz="2400" i="1" dirty="0" smtClean="0">
                <a:latin typeface="Arial" panose="020B0604020202020204" pitchFamily="34" charset="0"/>
                <a:cs typeface="Arial" panose="020B0604020202020204" pitchFamily="34" charset="0"/>
              </a:rPr>
              <a:t>eyes.</a:t>
            </a:r>
            <a:endParaRPr lang="en-GB" sz="2400" i="1" dirty="0">
              <a:latin typeface="Arial" panose="020B0604020202020204" pitchFamily="34" charset="0"/>
              <a:cs typeface="Arial" panose="020B0604020202020204" pitchFamily="34" charset="0"/>
            </a:endParaRPr>
          </a:p>
          <a:p>
            <a:pPr algn="ctr"/>
            <a:endParaRPr lang="en-GB" sz="2400" i="1" dirty="0">
              <a:latin typeface="Arial" panose="020B0604020202020204" pitchFamily="34" charset="0"/>
              <a:cs typeface="Arial" panose="020B0604020202020204" pitchFamily="34" charset="0"/>
            </a:endParaRPr>
          </a:p>
          <a:p>
            <a:pPr algn="ctr"/>
            <a:r>
              <a:rPr lang="en-GB" sz="2400" i="1" dirty="0" smtClean="0">
                <a:latin typeface="Arial" panose="020B0604020202020204" pitchFamily="34" charset="0"/>
                <a:cs typeface="Arial" panose="020B0604020202020204" pitchFamily="34" charset="0"/>
              </a:rPr>
              <a:t>“Some </a:t>
            </a:r>
            <a:r>
              <a:rPr lang="en-GB" sz="2400" i="1" dirty="0">
                <a:latin typeface="Arial" panose="020B0604020202020204" pitchFamily="34" charset="0"/>
                <a:cs typeface="Arial" panose="020B0604020202020204" pitchFamily="34" charset="0"/>
              </a:rPr>
              <a:t>of us need help, you need to hear our </a:t>
            </a:r>
            <a:r>
              <a:rPr lang="en-GB" sz="2400" i="1" dirty="0" smtClean="0">
                <a:latin typeface="Arial" panose="020B0604020202020204" pitchFamily="34" charset="0"/>
                <a:cs typeface="Arial" panose="020B0604020202020204" pitchFamily="34" charset="0"/>
              </a:rPr>
              <a:t>voice.</a:t>
            </a:r>
            <a:endParaRPr lang="en-GB" sz="2400" i="1" dirty="0">
              <a:latin typeface="Arial" panose="020B0604020202020204" pitchFamily="34" charset="0"/>
              <a:cs typeface="Arial" panose="020B0604020202020204" pitchFamily="34" charset="0"/>
            </a:endParaRPr>
          </a:p>
          <a:p>
            <a:pPr algn="ctr"/>
            <a:endParaRPr lang="en-GB" sz="2400" i="1" dirty="0">
              <a:latin typeface="Arial" panose="020B0604020202020204" pitchFamily="34" charset="0"/>
              <a:cs typeface="Arial" panose="020B0604020202020204" pitchFamily="34" charset="0"/>
            </a:endParaRPr>
          </a:p>
          <a:p>
            <a:pPr algn="ctr"/>
            <a:r>
              <a:rPr lang="en-GB" sz="2400" i="1" dirty="0" smtClean="0">
                <a:latin typeface="Arial" panose="020B0604020202020204" pitchFamily="34" charset="0"/>
                <a:cs typeface="Arial" panose="020B0604020202020204" pitchFamily="34" charset="0"/>
              </a:rPr>
              <a:t>“If </a:t>
            </a:r>
            <a:r>
              <a:rPr lang="en-GB" sz="2400" i="1" dirty="0">
                <a:latin typeface="Arial" panose="020B0604020202020204" pitchFamily="34" charset="0"/>
                <a:cs typeface="Arial" panose="020B0604020202020204" pitchFamily="34" charset="0"/>
              </a:rPr>
              <a:t>you hear it, you can change it, you can give us the </a:t>
            </a:r>
            <a:r>
              <a:rPr lang="en-GB" sz="2400" i="1" dirty="0" smtClean="0">
                <a:latin typeface="Arial" panose="020B0604020202020204" pitchFamily="34" charset="0"/>
                <a:cs typeface="Arial" panose="020B0604020202020204" pitchFamily="34" charset="0"/>
              </a:rPr>
              <a:t>choice.”</a:t>
            </a:r>
            <a:endParaRPr lang="en-GB" sz="2400" i="1" dirty="0">
              <a:latin typeface="Arial" panose="020B0604020202020204" pitchFamily="34" charset="0"/>
              <a:cs typeface="Arial" panose="020B0604020202020204" pitchFamily="34" charset="0"/>
            </a:endParaRP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By Kirsten MacDonald</a:t>
            </a:r>
          </a:p>
        </p:txBody>
      </p:sp>
    </p:spTree>
    <p:extLst>
      <p:ext uri="{BB962C8B-B14F-4D97-AF65-F5344CB8AC3E}">
        <p14:creationId xmlns:p14="http://schemas.microsoft.com/office/powerpoint/2010/main" val="311435868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7" ma:contentTypeDescription="Create a new document." ma:contentTypeScope="" ma:versionID="4f4b348929f87e65f75bf3478de5ae2b">
  <xsd:schema xmlns:xsd="http://www.w3.org/2001/XMLSchema" xmlns:xs="http://www.w3.org/2001/XMLSchema" xmlns:p="http://schemas.microsoft.com/office/2006/metadata/properties" xmlns:ns1="http://schemas.microsoft.com/sharepoint/v3" xmlns:ns2="ba2139d6-66e3-46ed-96ba-d85055a9f21e" xmlns:ns3="df5203e1-9219-4abb-bf46-6e2bce06c285" targetNamespace="http://schemas.microsoft.com/office/2006/metadata/properties" ma:root="true" ma:fieldsID="0f3e50a48c0475e9ecf960f855efb08b" ns1:_="" ns2:_="" ns3:_="">
    <xsd:import namespace="http://schemas.microsoft.com/sharepoint/v3"/>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a2139d6-66e3-46ed-96ba-d85055a9f21e">
      <Terms xmlns="http://schemas.microsoft.com/office/infopath/2007/PartnerControls"/>
    </lcf76f155ced4ddcb4097134ff3c332f>
    <_ip_UnifiedCompliancePolicyProperties xmlns="http://schemas.microsoft.com/sharepoint/v3" xsi:nil="true"/>
    <TaxCatchAll xmlns="df5203e1-9219-4abb-bf46-6e2bce06c285" xsi:nil="true"/>
  </documentManagement>
</p:properties>
</file>

<file path=customXml/itemProps1.xml><?xml version="1.0" encoding="utf-8"?>
<ds:datastoreItem xmlns:ds="http://schemas.openxmlformats.org/officeDocument/2006/customXml" ds:itemID="{82F1FD0B-4C13-4CE0-8863-22A7B27EB4E8}"/>
</file>

<file path=customXml/itemProps2.xml><?xml version="1.0" encoding="utf-8"?>
<ds:datastoreItem xmlns:ds="http://schemas.openxmlformats.org/officeDocument/2006/customXml" ds:itemID="{34B484CB-F72A-4D46-A845-4869025A1653}"/>
</file>

<file path=customXml/itemProps3.xml><?xml version="1.0" encoding="utf-8"?>
<ds:datastoreItem xmlns:ds="http://schemas.openxmlformats.org/officeDocument/2006/customXml" ds:itemID="{CF881945-88A3-40F2-AF82-7CBD95421A76}"/>
</file>

<file path=docProps/app.xml><?xml version="1.0" encoding="utf-8"?>
<Properties xmlns="http://schemas.openxmlformats.org/officeDocument/2006/extended-properties" xmlns:vt="http://schemas.openxmlformats.org/officeDocument/2006/docPropsVTypes">
  <TotalTime>36098</TotalTime>
  <Words>407</Words>
  <Application>Microsoft Office PowerPoint</Application>
  <PresentationFormat>On-screen Show (4:3)</PresentationFormat>
  <Paragraphs>35</Paragraphs>
  <Slides>4</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Univers Next Pro Condensed</vt:lpstr>
      <vt:lpstr>Arial</vt:lpstr>
      <vt:lpstr>Wingdings</vt:lpstr>
      <vt:lpstr>Office Theme</vt:lpstr>
      <vt:lpstr>PowerPoint Presentation</vt:lpstr>
      <vt:lpstr>The right to an adequate standard of living</vt:lpstr>
      <vt:lpstr>The right to an adequate standard of living</vt:lpstr>
      <vt:lpstr>Reflection</vt:lpstr>
    </vt:vector>
  </TitlesOfParts>
  <Company>UNICEF UK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McCaul</dc:creator>
  <cp:lastModifiedBy>Samantha Bradey</cp:lastModifiedBy>
  <cp:revision>233</cp:revision>
  <cp:lastPrinted>2016-01-05T20:48:21Z</cp:lastPrinted>
  <dcterms:created xsi:type="dcterms:W3CDTF">2014-10-31T12:48:46Z</dcterms:created>
  <dcterms:modified xsi:type="dcterms:W3CDTF">2017-09-15T11:46:26Z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0x010100EBABA775576C094FB1EC29BF1B0EFAA5</vt:lpwstr>
  </property>
  <property fmtid="{D5CDD505-2E9C-101B-9397-08002B2CF9AE}" pid="3" name="Order">
    <vt:r8>800</vt:r8>
  </property>
</Properties>
</file>