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handoutMasterIdLst>
    <p:handoutMasterId r:id="rId8"/>
  </p:handoutMasterIdLst>
  <p:sldIdLst>
    <p:sldId id="312" r:id="rId2"/>
    <p:sldId id="309" r:id="rId3"/>
    <p:sldId id="308" r:id="rId4"/>
    <p:sldId id="310" r:id="rId5"/>
    <p:sldId id="311" r:id="rId6"/>
  </p:sldIdLst>
  <p:sldSz cx="9144000" cy="6858000" type="screen4x3"/>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y Allan" initials="K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F9"/>
    <a:srgbClr val="00AEEF"/>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68739" autoAdjust="0"/>
  </p:normalViewPr>
  <p:slideViewPr>
    <p:cSldViewPr>
      <p:cViewPr varScale="1">
        <p:scale>
          <a:sx n="115" d="100"/>
          <a:sy n="115" d="100"/>
        </p:scale>
        <p:origin x="-3488"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2958" y="-108"/>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theme" Target="theme/theme1.xml"/><Relationship Id="rId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viewProps" Target="viewProps.xml"/><Relationship Id="rId7" Type="http://schemas.openxmlformats.org/officeDocument/2006/relationships/notesMaster" Target="notesMasters/notesMaster1.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commentAuthors" Target="commentAuthors.xml"/><Relationship Id="rId1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63032" y="0"/>
            <a:ext cx="2955290" cy="495935"/>
          </a:xfrm>
          <a:prstGeom prst="rect">
            <a:avLst/>
          </a:prstGeom>
        </p:spPr>
        <p:txBody>
          <a:bodyPr vert="horz" lIns="91440" tIns="45720" rIns="91440" bIns="45720" rtlCol="0"/>
          <a:lstStyle>
            <a:lvl1pPr algn="r">
              <a:defRPr sz="1200"/>
            </a:lvl1pPr>
          </a:lstStyle>
          <a:p>
            <a:fld id="{1AEA2A0B-F36F-4B3F-84C3-EFB7110F3E28}" type="datetimeFigureOut">
              <a:rPr lang="en-GB" smtClean="0"/>
              <a:t>24/08/17</a:t>
            </a:fld>
            <a:endParaRPr lang="en-GB"/>
          </a:p>
        </p:txBody>
      </p:sp>
      <p:sp>
        <p:nvSpPr>
          <p:cNvPr id="4" name="Footer Placeholder 3"/>
          <p:cNvSpPr>
            <a:spLocks noGrp="1"/>
          </p:cNvSpPr>
          <p:nvPr>
            <p:ph type="ftr" sz="quarter" idx="2"/>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63032" y="9421044"/>
            <a:ext cx="2955290" cy="495935"/>
          </a:xfrm>
          <a:prstGeom prst="rect">
            <a:avLst/>
          </a:prstGeom>
        </p:spPr>
        <p:txBody>
          <a:bodyPr vert="horz" lIns="91440" tIns="45720" rIns="91440" bIns="45720" rtlCol="0" anchor="b"/>
          <a:lstStyle>
            <a:lvl1pPr algn="r">
              <a:defRPr sz="1200"/>
            </a:lvl1pPr>
          </a:lstStyle>
          <a:p>
            <a:fld id="{70942D0A-9682-4A15-A246-53AF8061BA29}" type="slidenum">
              <a:rPr lang="en-GB" smtClean="0"/>
              <a:t>‹#›</a:t>
            </a:fld>
            <a:endParaRPr lang="en-GB"/>
          </a:p>
        </p:txBody>
      </p:sp>
    </p:spTree>
    <p:extLst>
      <p:ext uri="{BB962C8B-B14F-4D97-AF65-F5344CB8AC3E}">
        <p14:creationId xmlns:p14="http://schemas.microsoft.com/office/powerpoint/2010/main" val="2153515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63032" y="0"/>
            <a:ext cx="2955290" cy="495935"/>
          </a:xfrm>
          <a:prstGeom prst="rect">
            <a:avLst/>
          </a:prstGeom>
        </p:spPr>
        <p:txBody>
          <a:bodyPr vert="horz" lIns="91440" tIns="45720" rIns="91440" bIns="45720" rtlCol="0"/>
          <a:lstStyle>
            <a:lvl1pPr algn="r">
              <a:defRPr sz="1200"/>
            </a:lvl1pPr>
          </a:lstStyle>
          <a:p>
            <a:fld id="{963035FB-33D5-4095-8E50-C5859E3F67B4}" type="datetimeFigureOut">
              <a:rPr lang="en-GB" smtClean="0"/>
              <a:t>24/08/17</a:t>
            </a:fld>
            <a:endParaRPr lang="en-GB"/>
          </a:p>
        </p:txBody>
      </p:sp>
      <p:sp>
        <p:nvSpPr>
          <p:cNvPr id="4" name="Slide Image Placeholder 3"/>
          <p:cNvSpPr>
            <a:spLocks noGrp="1" noRot="1" noChangeAspect="1"/>
          </p:cNvSpPr>
          <p:nvPr>
            <p:ph type="sldImg" idx="2"/>
          </p:nvPr>
        </p:nvSpPr>
        <p:spPr>
          <a:xfrm>
            <a:off x="930275" y="744538"/>
            <a:ext cx="4959350" cy="37195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990" y="4711383"/>
            <a:ext cx="5455920" cy="446341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63032" y="9421044"/>
            <a:ext cx="2955290" cy="495935"/>
          </a:xfrm>
          <a:prstGeom prst="rect">
            <a:avLst/>
          </a:prstGeom>
        </p:spPr>
        <p:txBody>
          <a:bodyPr vert="horz" lIns="91440" tIns="45720" rIns="91440" bIns="45720" rtlCol="0" anchor="b"/>
          <a:lstStyle>
            <a:lvl1pPr algn="r">
              <a:defRPr sz="1200"/>
            </a:lvl1pPr>
          </a:lstStyle>
          <a:p>
            <a:fld id="{AC3E0D46-958F-4129-A934-097439C0DE20}" type="slidenum">
              <a:rPr lang="en-GB" smtClean="0"/>
              <a:t>‹#›</a:t>
            </a:fld>
            <a:endParaRPr lang="en-GB"/>
          </a:p>
        </p:txBody>
      </p:sp>
    </p:spTree>
    <p:extLst>
      <p:ext uri="{BB962C8B-B14F-4D97-AF65-F5344CB8AC3E}">
        <p14:creationId xmlns:p14="http://schemas.microsoft.com/office/powerpoint/2010/main" val="365931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youtube.com/watch?v=FnloKzEAX7o"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www.youtube.com/watch?v=Un5msddQl6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Village </a:t>
            </a:r>
            <a:r>
              <a:rPr lang="en-GB" dirty="0" err="1" smtClean="0"/>
              <a:t>Chincholi</a:t>
            </a:r>
            <a:r>
              <a:rPr lang="en-GB" dirty="0" smtClean="0"/>
              <a:t>, </a:t>
            </a:r>
            <a:r>
              <a:rPr lang="en-GB" dirty="0" err="1" smtClean="0"/>
              <a:t>Ghatanji</a:t>
            </a:r>
            <a:r>
              <a:rPr lang="en-GB" dirty="0" smtClean="0"/>
              <a:t> Block, Dist. </a:t>
            </a:r>
            <a:r>
              <a:rPr lang="en-GB" dirty="0" err="1" smtClean="0"/>
              <a:t>Yavatmal</a:t>
            </a:r>
            <a:r>
              <a:rPr lang="en-GB" dirty="0" smtClean="0"/>
              <a:t>, Maharashtra, INDIA. Students attend their class at The </a:t>
            </a:r>
            <a:r>
              <a:rPr lang="en-GB" dirty="0" err="1" smtClean="0"/>
              <a:t>Zilla</a:t>
            </a:r>
            <a:r>
              <a:rPr lang="en-GB" dirty="0" smtClean="0"/>
              <a:t> </a:t>
            </a:r>
            <a:r>
              <a:rPr lang="en-GB" dirty="0" err="1" smtClean="0"/>
              <a:t>Parishad</a:t>
            </a:r>
            <a:r>
              <a:rPr lang="en-GB" dirty="0" smtClean="0"/>
              <a:t> Primary School in </a:t>
            </a:r>
            <a:r>
              <a:rPr lang="en-GB" dirty="0" err="1" smtClean="0"/>
              <a:t>Chincholi</a:t>
            </a:r>
            <a:r>
              <a:rPr lang="en-GB" dirty="0" smtClean="0"/>
              <a:t> Village. The Right to Education Act, which was brought into effect in Maharashtra in 2010, guarantees the right to free and compulsory education for all children up to the age of 14 years. </a:t>
            </a:r>
          </a:p>
          <a:p>
            <a:endParaRPr lang="en-GB" dirty="0" smtClean="0"/>
          </a:p>
          <a:p>
            <a:r>
              <a:rPr lang="en-GB" dirty="0" smtClean="0"/>
              <a:t>But it is not enough for a child to be enrolled in a school and present in a classroom if he/she is out-of-school in his/her mind and heart. UNICEF has teamed up with MPSP to ensure that every child in </a:t>
            </a:r>
            <a:r>
              <a:rPr lang="en-GB" dirty="0" err="1" smtClean="0"/>
              <a:t>Jalna</a:t>
            </a:r>
            <a:r>
              <a:rPr lang="en-GB" dirty="0" smtClean="0"/>
              <a:t>, </a:t>
            </a:r>
            <a:r>
              <a:rPr lang="en-GB" dirty="0" err="1" smtClean="0"/>
              <a:t>Wardha</a:t>
            </a:r>
            <a:r>
              <a:rPr lang="en-GB" dirty="0" smtClean="0"/>
              <a:t> and </a:t>
            </a:r>
            <a:r>
              <a:rPr lang="en-GB" dirty="0" err="1" smtClean="0"/>
              <a:t>Yavatmal</a:t>
            </a:r>
            <a:r>
              <a:rPr lang="en-GB" dirty="0" smtClean="0"/>
              <a:t> is not only literate but educated, through the programme Let’s Make Our School Child-Friendly. </a:t>
            </a:r>
          </a:p>
          <a:p>
            <a:endParaRPr lang="en-GB" dirty="0" smtClean="0"/>
          </a:p>
          <a:p>
            <a:r>
              <a:rPr lang="en-GB" dirty="0" smtClean="0"/>
              <a:t>A Child-Friendly School (CFS) is simply one that children want to come to and enjoy studying in. As part of the programme, UNICEF organises training workshops for school heads and teachers in the three districts and shares new ideas and techniques on making learning a more interactive experience, keeping children engaged without the stress of punishment and evaluations. </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1</a:t>
            </a:fld>
            <a:endParaRPr lang="en-GB"/>
          </a:p>
        </p:txBody>
      </p:sp>
    </p:spTree>
    <p:extLst>
      <p:ext uri="{BB962C8B-B14F-4D97-AF65-F5344CB8AC3E}">
        <p14:creationId xmlns:p14="http://schemas.microsoft.com/office/powerpoint/2010/main" val="360492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Presentation: </a:t>
            </a:r>
            <a:r>
              <a:rPr lang="en-GB" dirty="0" smtClean="0"/>
              <a:t>Useful to re-cap the first assembly with students in which they learnt about the UNCRC. The focus of this assembly is 'the right to an education' and the text on the slide is a summary of Article 28. You may wish to discuss elements of the text in more </a:t>
            </a:r>
          </a:p>
          <a:p>
            <a:r>
              <a:rPr lang="en-GB" dirty="0" smtClean="0"/>
              <a:t>detail. Article 29 (not cited on the slide) references the goals of educations.</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2</a:t>
            </a:fld>
            <a:endParaRPr lang="en-GB"/>
          </a:p>
        </p:txBody>
      </p:sp>
    </p:spTree>
    <p:extLst>
      <p:ext uri="{BB962C8B-B14F-4D97-AF65-F5344CB8AC3E}">
        <p14:creationId xmlns:p14="http://schemas.microsoft.com/office/powerpoint/2010/main" val="1791326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 </a:t>
            </a:r>
            <a:r>
              <a:rPr lang="en-GB" dirty="0" smtClean="0"/>
              <a:t>On 16 September 2014 in the Syrian Arab Republic, girls in Grade 3 sit with the school bags and stationery supplies they have just received at their school in central Damascus, the capital. The bags and supplies bear the UNICEF logo. The country’s schools reopened on 14 September. To encourage children to return to learning, UNICEF launched a national media campaign to raise public awareness about the importance of education and convey key information on school registration. The campaign’s messages were disseminated through such methods as a short radio programme, mobile Short Message Service (SMS), billboards, posters and flyers. UNICEF and partners also distributed school bags with essential stationery supplies to 1 million conflict-affected primary-school-aged children in nearly 300 sub-districts in all 14 governorates.</a:t>
            </a:r>
          </a:p>
          <a:p>
            <a:endParaRPr lang="en-GB" dirty="0" smtClean="0"/>
          </a:p>
          <a:p>
            <a:r>
              <a:rPr lang="en-GB" b="1" dirty="0" smtClean="0"/>
              <a:t>Presentation: </a:t>
            </a:r>
            <a:r>
              <a:rPr lang="en-GB" dirty="0" smtClean="0"/>
              <a:t>The data raises several points which could be explored with the students.  For example, imagine that only two thirds of the students in the school were able to access secondary school education, how will the other students feel about this and what would be the longer term implications for an individual, their family and wider society?  Alternatively, you may prefer to ask the question ‘what percentage of the world’s primary aged children do you think are enrolled in school?’ before giving the answer. </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3</a:t>
            </a:fld>
            <a:endParaRPr lang="en-GB"/>
          </a:p>
        </p:txBody>
      </p:sp>
    </p:spTree>
    <p:extLst>
      <p:ext uri="{BB962C8B-B14F-4D97-AF65-F5344CB8AC3E}">
        <p14:creationId xmlns:p14="http://schemas.microsoft.com/office/powerpoint/2010/main" val="311258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Video: </a:t>
            </a:r>
            <a:r>
              <a:rPr lang="en-GB" dirty="0" smtClean="0"/>
              <a:t>If embedded video does not load please find here:</a:t>
            </a:r>
            <a:r>
              <a:rPr lang="en-GB" baseline="0" dirty="0" smtClean="0"/>
              <a:t> </a:t>
            </a:r>
            <a:r>
              <a:rPr lang="en-GB" sz="1200" dirty="0" smtClean="0">
                <a:hlinkClick r:id="rId3"/>
              </a:rPr>
              <a:t>https://www.youtube.com/watch?v=FnloKzEAX7o</a:t>
            </a: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Presentation: </a:t>
            </a:r>
            <a:r>
              <a:rPr lang="en-GB" sz="1200" dirty="0" smtClean="0"/>
              <a:t>The story of Malala Yousafzai and how she bravely fought for the right to have an education (video clip from the BBC, approximately three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endParaRPr lang="en-GB" dirty="0"/>
          </a:p>
        </p:txBody>
      </p:sp>
      <p:sp>
        <p:nvSpPr>
          <p:cNvPr id="4" name="Slide Number Placeholder 3"/>
          <p:cNvSpPr>
            <a:spLocks noGrp="1"/>
          </p:cNvSpPr>
          <p:nvPr>
            <p:ph type="sldNum" sz="quarter" idx="10"/>
          </p:nvPr>
        </p:nvSpPr>
        <p:spPr/>
        <p:txBody>
          <a:bodyPr/>
          <a:lstStyle/>
          <a:p>
            <a:fld id="{27593730-DE65-4C82-9DCE-D288A0C09440}" type="slidenum">
              <a:rPr lang="en-GB" smtClean="0"/>
              <a:t>4</a:t>
            </a:fld>
            <a:endParaRPr lang="en-GB"/>
          </a:p>
        </p:txBody>
      </p:sp>
    </p:spTree>
    <p:extLst>
      <p:ext uri="{BB962C8B-B14F-4D97-AF65-F5344CB8AC3E}">
        <p14:creationId xmlns:p14="http://schemas.microsoft.com/office/powerpoint/2010/main" val="3888132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Video: </a:t>
            </a:r>
            <a:r>
              <a:rPr lang="en-GB" dirty="0" smtClean="0"/>
              <a:t>If embedded video does not place please find here: </a:t>
            </a:r>
            <a:r>
              <a:rPr lang="en-GB" sz="1200" dirty="0" smtClean="0">
                <a:hlinkClick r:id="rId3"/>
              </a:rPr>
              <a:t>https://www.youtube.com/watch?v=Un5msddQl6U</a:t>
            </a: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Presentation: </a:t>
            </a:r>
            <a:r>
              <a:rPr lang="en-GB" sz="1200" dirty="0" smtClean="0"/>
              <a:t>Play the video clip (approximately two minutes) and draw upon this to ask students to share their thoughts about what education means to them.</a:t>
            </a: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5</a:t>
            </a:fld>
            <a:endParaRPr lang="en-GB"/>
          </a:p>
        </p:txBody>
      </p:sp>
    </p:spTree>
    <p:extLst>
      <p:ext uri="{BB962C8B-B14F-4D97-AF65-F5344CB8AC3E}">
        <p14:creationId xmlns:p14="http://schemas.microsoft.com/office/powerpoint/2010/main" val="1878036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4397" r="16689" b="1504"/>
          <a:stretch/>
        </p:blipFill>
        <p:spPr>
          <a:xfrm>
            <a:off x="-1" y="-27384"/>
            <a:ext cx="9144001"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7906" y="167436"/>
            <a:ext cx="5002518" cy="1100772"/>
          </a:xfrm>
          <a:prstGeom prst="rect">
            <a:avLst/>
          </a:prstGeom>
        </p:spPr>
      </p:pic>
    </p:spTree>
    <p:extLst>
      <p:ext uri="{BB962C8B-B14F-4D97-AF65-F5344CB8AC3E}">
        <p14:creationId xmlns:p14="http://schemas.microsoft.com/office/powerpoint/2010/main" val="307921384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1"/>
            <a:ext cx="5111750" cy="52441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313" cy="40821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24/08/17</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3636" y="5757228"/>
            <a:ext cx="5002518" cy="1100772"/>
          </a:xfrm>
          <a:prstGeom prst="rect">
            <a:avLst/>
          </a:prstGeom>
        </p:spPr>
      </p:pic>
    </p:spTree>
    <p:extLst>
      <p:ext uri="{BB962C8B-B14F-4D97-AF65-F5344CB8AC3E}">
        <p14:creationId xmlns:p14="http://schemas.microsoft.com/office/powerpoint/2010/main" val="1634490818"/>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5091434"/>
            <a:ext cx="6552728" cy="425798"/>
          </a:xfrm>
        </p:spPr>
        <p:txBody>
          <a:bodyPr anchor="b"/>
          <a:lstStyle>
            <a:lvl1pPr algn="l">
              <a:defRPr sz="2000" b="1"/>
            </a:lvl1pPr>
          </a:lstStyle>
          <a:p>
            <a:r>
              <a:rPr lang="en-US" dirty="0" smtClean="0"/>
              <a:t>Click to edit Master title style</a:t>
            </a:r>
            <a:endParaRPr lang="en-GB" dirty="0"/>
          </a:p>
        </p:txBody>
      </p:sp>
      <p:sp>
        <p:nvSpPr>
          <p:cNvPr id="3" name="Picture Placeholder 2"/>
          <p:cNvSpPr>
            <a:spLocks noGrp="1"/>
          </p:cNvSpPr>
          <p:nvPr>
            <p:ph type="pic" idx="1"/>
          </p:nvPr>
        </p:nvSpPr>
        <p:spPr>
          <a:xfrm>
            <a:off x="9747" y="0"/>
            <a:ext cx="9098757" cy="50131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3930" y="5757228"/>
            <a:ext cx="5002518" cy="1100772"/>
          </a:xfrm>
          <a:prstGeom prst="rect">
            <a:avLst/>
          </a:prstGeom>
        </p:spPr>
      </p:pic>
    </p:spTree>
    <p:extLst>
      <p:ext uri="{BB962C8B-B14F-4D97-AF65-F5344CB8AC3E}">
        <p14:creationId xmlns:p14="http://schemas.microsoft.com/office/powerpoint/2010/main" val="3049967444"/>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24/08/17</a:t>
            </a:fld>
            <a:endParaRPr lang="en-GB" dirty="0"/>
          </a:p>
        </p:txBody>
      </p:sp>
      <p:sp>
        <p:nvSpPr>
          <p:cNvPr id="7"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8"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3" name="TextBox 2"/>
          <p:cNvSpPr txBox="1"/>
          <p:nvPr userDrawn="1"/>
        </p:nvSpPr>
        <p:spPr>
          <a:xfrm>
            <a:off x="467544" y="2276872"/>
            <a:ext cx="8208912" cy="861774"/>
          </a:xfrm>
          <a:prstGeom prst="rect">
            <a:avLst/>
          </a:prstGeom>
          <a:noFill/>
        </p:spPr>
        <p:txBody>
          <a:bodyPr wrap="square" rtlCol="0">
            <a:spAutoFit/>
          </a:bodyPr>
          <a:lstStyle/>
          <a:p>
            <a:pPr algn="ctr"/>
            <a:r>
              <a:rPr lang="en-GB" sz="5000" cap="all" spc="400" baseline="0" dirty="0" smtClean="0">
                <a:solidFill>
                  <a:srgbClr val="00AEEF"/>
                </a:solidFill>
                <a:latin typeface="Univers Next Pro Condensed" panose="020B0906030202020203" pitchFamily="34" charset="0"/>
              </a:rPr>
              <a:t>Any questions?</a:t>
            </a:r>
            <a:endParaRPr lang="en-GB" sz="5000" cap="all" spc="400" baseline="0" dirty="0">
              <a:solidFill>
                <a:srgbClr val="00AEEF"/>
              </a:solidFill>
              <a:latin typeface="Univers Next Pro Condensed" panose="020B0906030202020203" pitchFamily="34" charset="0"/>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625426613"/>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break slide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042" t="3593" r="11263" b="2473"/>
          <a:stretch/>
        </p:blipFill>
        <p:spPr>
          <a:xfrm>
            <a:off x="-252536" y="-193210"/>
            <a:ext cx="9649072" cy="705121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4018" y="5757228"/>
            <a:ext cx="5002518" cy="1100772"/>
          </a:xfrm>
          <a:prstGeom prst="rect">
            <a:avLst/>
          </a:prstGeom>
        </p:spPr>
      </p:pic>
    </p:spTree>
    <p:extLst>
      <p:ext uri="{BB962C8B-B14F-4D97-AF65-F5344CB8AC3E}">
        <p14:creationId xmlns:p14="http://schemas.microsoft.com/office/powerpoint/2010/main" val="288097439"/>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break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4954" t="9580" r="16198" b="1672"/>
          <a:stretch/>
        </p:blipFill>
        <p:spPr>
          <a:xfrm>
            <a:off x="-23292" y="-138980"/>
            <a:ext cx="9324528" cy="6996979"/>
          </a:xfrm>
          <a:prstGeom prst="rect">
            <a:avLst/>
          </a:prstGeom>
        </p:spPr>
      </p:pic>
      <p:sp>
        <p:nvSpPr>
          <p:cNvPr id="10"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8718" y="5757227"/>
            <a:ext cx="5002518" cy="1100772"/>
          </a:xfrm>
          <a:prstGeom prst="rect">
            <a:avLst/>
          </a:prstGeom>
        </p:spPr>
      </p:pic>
    </p:spTree>
    <p:extLst>
      <p:ext uri="{BB962C8B-B14F-4D97-AF65-F5344CB8AC3E}">
        <p14:creationId xmlns:p14="http://schemas.microsoft.com/office/powerpoint/2010/main" val="1086347555"/>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break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3099" b="3426"/>
          <a:stretch/>
        </p:blipFill>
        <p:spPr>
          <a:xfrm>
            <a:off x="-78707" y="-3133"/>
            <a:ext cx="9222707" cy="6861133"/>
          </a:xfrm>
          <a:prstGeom prst="rect">
            <a:avLst/>
          </a:prstGeom>
        </p:spPr>
      </p:pic>
      <p:sp>
        <p:nvSpPr>
          <p:cNvPr id="11" name="Title 1"/>
          <p:cNvSpPr txBox="1">
            <a:spLocks/>
          </p:cNvSpPr>
          <p:nvPr userDrawn="1"/>
        </p:nvSpPr>
        <p:spPr>
          <a:xfrm>
            <a:off x="-36512"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418975569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nd/break slide 4">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289" r="10527" b="2322"/>
          <a:stretch/>
        </p:blipFill>
        <p:spPr>
          <a:xfrm>
            <a:off x="0" y="1"/>
            <a:ext cx="9144000" cy="6858000"/>
          </a:xfrm>
          <a:prstGeom prst="rect">
            <a:avLst/>
          </a:prstGeom>
        </p:spPr>
      </p:pic>
      <p:sp>
        <p:nvSpPr>
          <p:cNvPr id="11"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9"/>
            <a:ext cx="5002518" cy="1100772"/>
          </a:xfrm>
          <a:prstGeom prst="rect">
            <a:avLst/>
          </a:prstGeom>
        </p:spPr>
      </p:pic>
    </p:spTree>
    <p:extLst>
      <p:ext uri="{BB962C8B-B14F-4D97-AF65-F5344CB8AC3E}">
        <p14:creationId xmlns:p14="http://schemas.microsoft.com/office/powerpoint/2010/main" val="4147226519"/>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break slide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8494" y="5757228"/>
            <a:ext cx="5002518" cy="1100772"/>
          </a:xfrm>
          <a:prstGeom prst="rect">
            <a:avLst/>
          </a:prstGeom>
        </p:spPr>
      </p:pic>
    </p:spTree>
    <p:extLst>
      <p:ext uri="{BB962C8B-B14F-4D97-AF65-F5344CB8AC3E}">
        <p14:creationId xmlns:p14="http://schemas.microsoft.com/office/powerpoint/2010/main" val="401939696"/>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nd/break slide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0"/>
            <a:ext cx="9180512" cy="6907314"/>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806542"/>
            <a:ext cx="5002518" cy="1100772"/>
          </a:xfrm>
          <a:prstGeom prst="rect">
            <a:avLst/>
          </a:prstGeom>
        </p:spPr>
      </p:pic>
    </p:spTree>
    <p:extLst>
      <p:ext uri="{BB962C8B-B14F-4D97-AF65-F5344CB8AC3E}">
        <p14:creationId xmlns:p14="http://schemas.microsoft.com/office/powerpoint/2010/main" val="20065909"/>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69686"/>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88" t="370" r="9890" b="6648"/>
          <a:stretch/>
        </p:blipFill>
        <p:spPr>
          <a:xfrm>
            <a:off x="0" y="-27384"/>
            <a:ext cx="9144000"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3342" y="180000"/>
            <a:ext cx="5002518" cy="1100772"/>
          </a:xfrm>
          <a:prstGeom prst="rect">
            <a:avLst/>
          </a:prstGeom>
        </p:spPr>
      </p:pic>
    </p:spTree>
    <p:extLst>
      <p:ext uri="{BB962C8B-B14F-4D97-AF65-F5344CB8AC3E}">
        <p14:creationId xmlns:p14="http://schemas.microsoft.com/office/powerpoint/2010/main" val="12216115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7883" t="13418" r="15156"/>
          <a:stretch/>
        </p:blipFill>
        <p:spPr>
          <a:xfrm>
            <a:off x="0" y="0"/>
            <a:ext cx="9144000" cy="6858000"/>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180000"/>
            <a:ext cx="5002518" cy="1100772"/>
          </a:xfrm>
          <a:prstGeom prst="rect">
            <a:avLst/>
          </a:prstGeom>
        </p:spPr>
      </p:pic>
    </p:spTree>
    <p:extLst>
      <p:ext uri="{BB962C8B-B14F-4D97-AF65-F5344CB8AC3E}">
        <p14:creationId xmlns:p14="http://schemas.microsoft.com/office/powerpoint/2010/main" val="204977072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8989"/>
            <a:ext cx="8229600" cy="1323439"/>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1556792"/>
            <a:ext cx="8229600" cy="39604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8" name="Straight Connector 7"/>
          <p:cNvCxnSpPr/>
          <p:nvPr userDrawn="1"/>
        </p:nvCxnSpPr>
        <p:spPr>
          <a:xfrm>
            <a:off x="0" y="1369234"/>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0" y="5905500"/>
            <a:ext cx="5715000" cy="952500"/>
          </a:xfrm>
          <a:prstGeom prst="rect">
            <a:avLst/>
          </a:prstGeom>
        </p:spPr>
      </p:pic>
    </p:spTree>
    <p:extLst>
      <p:ext uri="{BB962C8B-B14F-4D97-AF65-F5344CB8AC3E}">
        <p14:creationId xmlns:p14="http://schemas.microsoft.com/office/powerpoint/2010/main" val="151295492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161"/>
            <a:ext cx="8229600" cy="1093751"/>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2636912"/>
            <a:ext cx="8229600" cy="29523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958"/>
            <a:ext cx="91440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4508" y="5789648"/>
            <a:ext cx="5002518" cy="1100772"/>
          </a:xfrm>
          <a:prstGeom prst="rect">
            <a:avLst/>
          </a:prstGeom>
        </p:spPr>
      </p:pic>
    </p:spTree>
    <p:extLst>
      <p:ext uri="{BB962C8B-B14F-4D97-AF65-F5344CB8AC3E}">
        <p14:creationId xmlns:p14="http://schemas.microsoft.com/office/powerpoint/2010/main" val="1818891946"/>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24/08/17</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322588545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GB" dirty="0"/>
          </a:p>
        </p:txBody>
      </p:sp>
      <p:cxnSp>
        <p:nvCxnSpPr>
          <p:cNvPr id="4" name="Straight Connector 3"/>
          <p:cNvCxnSpPr/>
          <p:nvPr userDrawn="1"/>
        </p:nvCxnSpPr>
        <p:spPr>
          <a:xfrm>
            <a:off x="0" y="1412776"/>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3233389175"/>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4214" y="5757228"/>
            <a:ext cx="5002518" cy="1100772"/>
          </a:xfrm>
          <a:prstGeom prst="rect">
            <a:avLst/>
          </a:prstGeom>
        </p:spPr>
      </p:pic>
    </p:spTree>
    <p:extLst>
      <p:ext uri="{BB962C8B-B14F-4D97-AF65-F5344CB8AC3E}">
        <p14:creationId xmlns:p14="http://schemas.microsoft.com/office/powerpoint/2010/main" val="3010853214"/>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80962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94ABF6D-B116-48FA-8A85-4C24104CDDB3}" type="datetimeFigureOut">
              <a:rPr lang="en-GB" smtClean="0"/>
              <a:pPr/>
              <a:t>24/08/17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099AA68-E695-4F58-BEEE-DDF7D9F5029C}" type="slidenum">
              <a:rPr lang="en-GB" smtClean="0"/>
              <a:pPr/>
              <a:t>‹#›</a:t>
            </a:fld>
            <a:endParaRPr lang="en-GB"/>
          </a:p>
        </p:txBody>
      </p:sp>
    </p:spTree>
    <p:extLst>
      <p:ext uri="{BB962C8B-B14F-4D97-AF65-F5344CB8AC3E}">
        <p14:creationId xmlns:p14="http://schemas.microsoft.com/office/powerpoint/2010/main" val="62824984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50" r:id="rId4"/>
    <p:sldLayoutId id="2147483661" r:id="rId5"/>
    <p:sldLayoutId id="2147483652" r:id="rId6"/>
    <p:sldLayoutId id="2147483654" r:id="rId7"/>
    <p:sldLayoutId id="2147483655" r:id="rId8"/>
    <p:sldLayoutId id="2147483662" r:id="rId9"/>
    <p:sldLayoutId id="2147483656" r:id="rId10"/>
    <p:sldLayoutId id="2147483657" r:id="rId11"/>
    <p:sldLayoutId id="2147483663" r:id="rId12"/>
    <p:sldLayoutId id="2147483658" r:id="rId13"/>
    <p:sldLayoutId id="2147483659" r:id="rId14"/>
    <p:sldLayoutId id="2147483666" r:id="rId15"/>
    <p:sldLayoutId id="2147483669" r:id="rId16"/>
    <p:sldLayoutId id="2147483660" r:id="rId17"/>
    <p:sldLayoutId id="2147483670" r:id="rId18"/>
    <p:sldLayoutId id="2147483671" r:id="rId19"/>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000" kern="1200" cap="all" spc="400" baseline="0">
          <a:solidFill>
            <a:schemeClr val="tx1"/>
          </a:solidFill>
          <a:latin typeface="Univers Next Pro Condensed" panose="020B0906030202020203" pitchFamily="34" charset="0"/>
          <a:ea typeface="+mj-ea"/>
          <a:cs typeface="+mj-cs"/>
        </a:defRPr>
      </a:lvl1pPr>
    </p:titleStyle>
    <p:body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5.png"/><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m-ZfTmYHLAhVC6RoKHSYXB3gQjRwIBw&amp;url=https://twitter.com/unicef/status/647459331324047360&amp;psig=AFQjCNH5dZ8q19vP_y9gnzm0heXJ1TysMg&amp;ust=1455881034972490" TargetMode="External"/><Relationship Id="rId4"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6.jpeg"/><Relationship Id="rId1" Type="http://schemas.openxmlformats.org/officeDocument/2006/relationships/video" Target="https://www.youtube.com/embed/FnloKzEAX7o" TargetMode="External"/><Relationship Id="rId2"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7.JPG"/><Relationship Id="rId1" Type="http://schemas.openxmlformats.org/officeDocument/2006/relationships/video" Target="https://www.youtube.com/embed/Un5msddQl6U" TargetMode="External"/><Relationship Id="rId2"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020272" y="6597352"/>
            <a:ext cx="2217274" cy="253916"/>
          </a:xfrm>
          <a:prstGeom prst="rect">
            <a:avLst/>
          </a:prstGeom>
        </p:spPr>
        <p:txBody>
          <a:bodyPr wrap="none">
            <a:spAutoFit/>
          </a:bodyPr>
          <a:lstStyle/>
          <a:p>
            <a:r>
              <a:rPr lang="en-GB" sz="1050" dirty="0">
                <a:solidFill>
                  <a:schemeClr val="bg1"/>
                </a:solidFill>
                <a:latin typeface="Arial" panose="020B0604020202020204" pitchFamily="34" charset="0"/>
                <a:cs typeface="Arial" panose="020B0604020202020204" pitchFamily="34" charset="0"/>
              </a:rPr>
              <a:t>© UNICEF/UNI173761/</a:t>
            </a:r>
            <a:r>
              <a:rPr lang="en-GB" sz="1050" dirty="0" err="1">
                <a:solidFill>
                  <a:schemeClr val="bg1"/>
                </a:solidFill>
                <a:latin typeface="Arial" panose="020B0604020202020204" pitchFamily="34" charset="0"/>
                <a:cs typeface="Arial" panose="020B0604020202020204" pitchFamily="34" charset="0"/>
              </a:rPr>
              <a:t>Altaf</a:t>
            </a:r>
            <a:r>
              <a:rPr lang="en-GB" sz="1050" dirty="0">
                <a:solidFill>
                  <a:schemeClr val="bg1"/>
                </a:solidFill>
                <a:latin typeface="Arial" panose="020B0604020202020204" pitchFamily="34" charset="0"/>
                <a:cs typeface="Arial" panose="020B0604020202020204" pitchFamily="34" charset="0"/>
              </a:rPr>
              <a:t> </a:t>
            </a:r>
            <a:r>
              <a:rPr lang="en-GB" sz="1050" dirty="0" err="1">
                <a:solidFill>
                  <a:schemeClr val="bg1"/>
                </a:solidFill>
                <a:latin typeface="Arial" panose="020B0604020202020204" pitchFamily="34" charset="0"/>
                <a:cs typeface="Arial" panose="020B0604020202020204" pitchFamily="34" charset="0"/>
              </a:rPr>
              <a:t>Qadri</a:t>
            </a:r>
            <a:endParaRPr lang="en-GB" sz="105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031"/>
          <a:stretch/>
        </p:blipFill>
        <p:spPr>
          <a:xfrm>
            <a:off x="-36512" y="0"/>
            <a:ext cx="9180512" cy="695739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285129"/>
            <a:ext cx="5715000" cy="952500"/>
          </a:xfrm>
          <a:prstGeom prst="rect">
            <a:avLst/>
          </a:prstGeom>
        </p:spPr>
      </p:pic>
      <p:sp>
        <p:nvSpPr>
          <p:cNvPr id="10" name="Title 1"/>
          <p:cNvSpPr txBox="1">
            <a:spLocks/>
          </p:cNvSpPr>
          <p:nvPr/>
        </p:nvSpPr>
        <p:spPr>
          <a:xfrm>
            <a:off x="-36512" y="4869160"/>
            <a:ext cx="4733307" cy="1323439"/>
          </a:xfrm>
          <a:prstGeom prst="rect">
            <a:avLst/>
          </a:prstGeom>
          <a:solidFill>
            <a:srgbClr val="00ADF9"/>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GB" b="1" dirty="0" smtClean="0">
                <a:solidFill>
                  <a:schemeClr val="tx1"/>
                </a:solidFill>
                <a:latin typeface="Arial" panose="020B0604020202020204" pitchFamily="34" charset="0"/>
                <a:cs typeface="Arial" panose="020B0604020202020204" pitchFamily="34" charset="0"/>
              </a:rPr>
              <a:t>The right to </a:t>
            </a:r>
            <a:r>
              <a:rPr lang="en-GB" b="1" dirty="0" smtClean="0">
                <a:latin typeface="Arial" panose="020B0604020202020204" pitchFamily="34" charset="0"/>
                <a:cs typeface="Arial" panose="020B0604020202020204" pitchFamily="34" charset="0"/>
              </a:rPr>
              <a:t>education</a:t>
            </a:r>
            <a:endParaRPr lang="en-GB" b="1" dirty="0">
              <a:latin typeface="Arial" panose="020B0604020202020204" pitchFamily="34" charset="0"/>
              <a:cs typeface="Arial" panose="020B0604020202020204" pitchFamily="34" charset="0"/>
            </a:endParaRPr>
          </a:p>
        </p:txBody>
      </p:sp>
      <p:sp>
        <p:nvSpPr>
          <p:cNvPr id="11" name="Rectangle 10"/>
          <p:cNvSpPr/>
          <p:nvPr/>
        </p:nvSpPr>
        <p:spPr>
          <a:xfrm>
            <a:off x="8023746" y="6671736"/>
            <a:ext cx="1084758" cy="253916"/>
          </a:xfrm>
          <a:prstGeom prst="rect">
            <a:avLst/>
          </a:prstGeom>
        </p:spPr>
        <p:txBody>
          <a:bodyPr wrap="none">
            <a:spAutoFit/>
          </a:bodyPr>
          <a:lstStyle/>
          <a:p>
            <a:r>
              <a:rPr lang="en-GB" sz="1050" dirty="0">
                <a:solidFill>
                  <a:schemeClr val="bg1"/>
                </a:solidFill>
                <a:latin typeface="Arial" panose="020B0604020202020204" pitchFamily="34" charset="0"/>
                <a:cs typeface="Arial" panose="020B0604020202020204" pitchFamily="34" charset="0"/>
              </a:rPr>
              <a:t>© </a:t>
            </a:r>
            <a:r>
              <a:rPr lang="en-GB" sz="1050" dirty="0" smtClean="0">
                <a:solidFill>
                  <a:schemeClr val="bg1"/>
                </a:solidFill>
                <a:latin typeface="Arial" panose="020B0604020202020204" pitchFamily="34" charset="0"/>
                <a:cs typeface="Arial" panose="020B0604020202020204" pitchFamily="34" charset="0"/>
              </a:rPr>
              <a:t>Unicef/Singh</a:t>
            </a:r>
            <a:endParaRPr lang="en-GB"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73865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93631"/>
            <a:ext cx="8229600" cy="646331"/>
          </a:xfrm>
        </p:spPr>
        <p:txBody>
          <a:bodyPr/>
          <a:lstStyle/>
          <a:p>
            <a:r>
              <a:rPr lang="en-GB" sz="3600" b="1" dirty="0" smtClean="0">
                <a:latin typeface="Arial" panose="020B0604020202020204" pitchFamily="34" charset="0"/>
                <a:cs typeface="Arial" panose="020B0604020202020204" pitchFamily="34" charset="0"/>
              </a:rPr>
              <a:t>The right to </a:t>
            </a:r>
            <a:r>
              <a:rPr lang="en-GB" sz="3600" b="1" dirty="0" smtClean="0">
                <a:solidFill>
                  <a:srgbClr val="00ADF9"/>
                </a:solidFill>
                <a:latin typeface="Arial" panose="020B0604020202020204" pitchFamily="34" charset="0"/>
                <a:cs typeface="Arial" panose="020B0604020202020204" pitchFamily="34" charset="0"/>
              </a:rPr>
              <a:t>education</a:t>
            </a:r>
            <a:endParaRPr lang="en-GB" sz="3600" b="1" dirty="0">
              <a:solidFill>
                <a:srgbClr val="00ADF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1520" y="1812587"/>
            <a:ext cx="4896544" cy="3960440"/>
          </a:xfrm>
        </p:spPr>
        <p:txBody>
          <a:bodyPr>
            <a:normAutofit lnSpcReduction="10000"/>
          </a:bodyPr>
          <a:lstStyle/>
          <a:p>
            <a:r>
              <a:rPr lang="en-GB" sz="2400" dirty="0" smtClean="0"/>
              <a:t>Every child has the right to an education.</a:t>
            </a:r>
          </a:p>
          <a:p>
            <a:r>
              <a:rPr lang="en-GB" sz="2400" dirty="0" smtClean="0"/>
              <a:t>Primary education must be free and different forms of secondary education must be available to every child. </a:t>
            </a:r>
          </a:p>
          <a:p>
            <a:r>
              <a:rPr lang="en-GB" sz="2400" dirty="0" smtClean="0"/>
              <a:t>Discipline in schools must respect children’s dignity and their rights.  </a:t>
            </a:r>
          </a:p>
          <a:p>
            <a:r>
              <a:rPr lang="en-GB" sz="2400" dirty="0" smtClean="0"/>
              <a:t>Richer countries must help poorer countries achieve this.</a:t>
            </a:r>
            <a:endParaRPr lang="en-GB" sz="2400" dirty="0"/>
          </a:p>
        </p:txBody>
      </p:sp>
      <p:pic>
        <p:nvPicPr>
          <p:cNvPr id="4" name="Picture 2" descr="https://pbs.twimg.com/media/CPwyoxIWcAAuUPQ.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708920"/>
            <a:ext cx="3681406" cy="184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7044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39"/>
            <a:ext cx="8229600" cy="973765"/>
          </a:xfrm>
        </p:spPr>
        <p:txBody>
          <a:bodyPr>
            <a:noAutofit/>
          </a:bodyPr>
          <a:lstStyle/>
          <a:p>
            <a:r>
              <a:rPr lang="en-GB" sz="3600" b="1" dirty="0" smtClean="0">
                <a:latin typeface="Arial" panose="020B0604020202020204" pitchFamily="34" charset="0"/>
                <a:cs typeface="Arial" panose="020B0604020202020204" pitchFamily="34" charset="0"/>
              </a:rPr>
              <a:t>The right to </a:t>
            </a:r>
            <a:r>
              <a:rPr lang="en-GB" sz="3600" b="1" dirty="0" smtClean="0">
                <a:solidFill>
                  <a:srgbClr val="00ADF9"/>
                </a:solidFill>
                <a:latin typeface="Arial" panose="020B0604020202020204" pitchFamily="34" charset="0"/>
                <a:cs typeface="Arial" panose="020B0604020202020204" pitchFamily="34" charset="0"/>
              </a:rPr>
              <a:t>education</a:t>
            </a:r>
            <a:endParaRPr lang="en-GB" sz="3600" b="1" dirty="0">
              <a:solidFill>
                <a:srgbClr val="00ADF9"/>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179512" y="1412776"/>
            <a:ext cx="4968552" cy="4200586"/>
          </a:xfrm>
        </p:spPr>
        <p:txBody>
          <a:bodyPr>
            <a:noAutofit/>
          </a:bodyPr>
          <a:lstStyle/>
          <a:p>
            <a:pPr marL="0" indent="0">
              <a:buNone/>
            </a:pPr>
            <a:r>
              <a:rPr lang="en-GB" sz="2400" dirty="0" smtClean="0"/>
              <a:t>Based on 2013 estimates:</a:t>
            </a:r>
          </a:p>
          <a:p>
            <a:r>
              <a:rPr lang="en-GB" sz="2400" dirty="0" smtClean="0"/>
              <a:t>93% of </a:t>
            </a:r>
            <a:r>
              <a:rPr lang="en-GB" sz="2400" b="1" dirty="0" smtClean="0"/>
              <a:t> </a:t>
            </a:r>
            <a:r>
              <a:rPr lang="en-GB" sz="2400" b="1" dirty="0" smtClean="0">
                <a:solidFill>
                  <a:srgbClr val="00ADF9"/>
                </a:solidFill>
              </a:rPr>
              <a:t>primary school aged children </a:t>
            </a:r>
            <a:r>
              <a:rPr lang="en-GB" sz="2400" dirty="0" smtClean="0"/>
              <a:t>in the world are enrolled in school. The remaining 7%, almost 56 million, are not.</a:t>
            </a:r>
          </a:p>
          <a:p>
            <a:r>
              <a:rPr lang="en-GB" sz="2400" dirty="0" smtClean="0"/>
              <a:t>About two thirds of </a:t>
            </a:r>
            <a:r>
              <a:rPr lang="en-GB" sz="2400" b="1" dirty="0" smtClean="0">
                <a:solidFill>
                  <a:srgbClr val="00ADF9"/>
                </a:solidFill>
              </a:rPr>
              <a:t>secondary school aged children</a:t>
            </a:r>
            <a:r>
              <a:rPr lang="en-GB" sz="2400" b="1" dirty="0" smtClean="0"/>
              <a:t> </a:t>
            </a:r>
            <a:r>
              <a:rPr lang="en-GB" sz="2400" dirty="0" smtClean="0"/>
              <a:t>in the world are enrolled in schools, in the least developed countries it is only a third.</a:t>
            </a:r>
          </a:p>
          <a:p>
            <a:endParaRPr lang="en-GB" sz="2400" b="1"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2119" y="1772816"/>
            <a:ext cx="3670615" cy="2448272"/>
          </a:xfrm>
          <a:prstGeom prst="rect">
            <a:avLst/>
          </a:prstGeom>
        </p:spPr>
      </p:pic>
      <p:sp>
        <p:nvSpPr>
          <p:cNvPr id="8" name="Rectangle 7"/>
          <p:cNvSpPr/>
          <p:nvPr/>
        </p:nvSpPr>
        <p:spPr>
          <a:xfrm>
            <a:off x="7596336" y="4221088"/>
            <a:ext cx="1221424" cy="253916"/>
          </a:xfrm>
          <a:prstGeom prst="rect">
            <a:avLst/>
          </a:prstGeom>
        </p:spPr>
        <p:txBody>
          <a:bodyPr wrap="none">
            <a:spAutoFit/>
          </a:bodyPr>
          <a:lstStyle/>
          <a:p>
            <a:r>
              <a:rPr lang="en-GB" sz="1050" dirty="0">
                <a:latin typeface="Arial" panose="020B0604020202020204" pitchFamily="34" charset="0"/>
                <a:cs typeface="Arial" panose="020B0604020202020204" pitchFamily="34" charset="0"/>
              </a:rPr>
              <a:t>© </a:t>
            </a:r>
            <a:r>
              <a:rPr lang="en-GB" sz="1050" dirty="0" smtClean="0">
                <a:solidFill>
                  <a:srgbClr val="555555"/>
                </a:solidFill>
                <a:latin typeface="Helvetica Neue"/>
              </a:rPr>
              <a:t>Unicef/</a:t>
            </a:r>
            <a:r>
              <a:rPr lang="en-GB" sz="1050" dirty="0" err="1" smtClean="0">
                <a:solidFill>
                  <a:srgbClr val="555555"/>
                </a:solidFill>
                <a:latin typeface="Helvetica Neue"/>
              </a:rPr>
              <a:t>Sonoda</a:t>
            </a:r>
            <a:endParaRPr lang="en-GB"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85987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0721" y="4581128"/>
            <a:ext cx="4275584" cy="360040"/>
          </a:xfrm>
        </p:spPr>
        <p:txBody>
          <a:bodyPr>
            <a:noAutofit/>
          </a:bodyPr>
          <a:lstStyle/>
          <a:p>
            <a:pPr marL="0" indent="0">
              <a:buNone/>
            </a:pPr>
            <a:r>
              <a:rPr lang="en-GB" sz="1200" dirty="0" smtClean="0"/>
              <a:t>Click to play Malala’s story</a:t>
            </a:r>
            <a:endParaRPr lang="en-GB" sz="1200" dirty="0"/>
          </a:p>
        </p:txBody>
      </p:sp>
      <p:sp>
        <p:nvSpPr>
          <p:cNvPr id="4" name="AutoShape 4" descr="Image result for unicef world map of crc"/>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2" descr="Image result for unicef children"/>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itle 1"/>
          <p:cNvSpPr txBox="1">
            <a:spLocks/>
          </p:cNvSpPr>
          <p:nvPr/>
        </p:nvSpPr>
        <p:spPr>
          <a:xfrm>
            <a:off x="529208" y="160337"/>
            <a:ext cx="8229600" cy="973765"/>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sz="4000" kern="1200" cap="all" spc="400" baseline="0">
                <a:solidFill>
                  <a:schemeClr val="tx1"/>
                </a:solidFill>
                <a:latin typeface="Univers Next Pro Condensed" panose="020B0906030202020203" pitchFamily="34" charset="0"/>
                <a:ea typeface="+mj-ea"/>
                <a:cs typeface="+mj-cs"/>
              </a:defRPr>
            </a:lvl1pPr>
          </a:lstStyle>
          <a:p>
            <a:r>
              <a:rPr lang="en-GB" sz="3600" b="1" dirty="0" smtClean="0">
                <a:latin typeface="Arial" panose="020B0604020202020204" pitchFamily="34" charset="0"/>
                <a:cs typeface="Arial" panose="020B0604020202020204" pitchFamily="34" charset="0"/>
              </a:rPr>
              <a:t>The right to </a:t>
            </a:r>
            <a:r>
              <a:rPr lang="en-GB" sz="3600" b="1" dirty="0" smtClean="0">
                <a:solidFill>
                  <a:srgbClr val="00ADF9"/>
                </a:solidFill>
                <a:latin typeface="Arial" panose="020B0604020202020204" pitchFamily="34" charset="0"/>
                <a:cs typeface="Arial" panose="020B0604020202020204" pitchFamily="34" charset="0"/>
              </a:rPr>
              <a:t>education</a:t>
            </a:r>
            <a:endParaRPr lang="en-GB" sz="3600" b="1" dirty="0">
              <a:solidFill>
                <a:srgbClr val="00ADF9"/>
              </a:solidFill>
              <a:latin typeface="Arial" panose="020B0604020202020204" pitchFamily="34" charset="0"/>
              <a:cs typeface="Arial" panose="020B0604020202020204" pitchFamily="34" charset="0"/>
            </a:endParaRPr>
          </a:p>
        </p:txBody>
      </p:sp>
      <p:pic>
        <p:nvPicPr>
          <p:cNvPr id="10" name="FnloKzEAX7o"/>
          <p:cNvPicPr>
            <a:picLocks noRot="1" noChangeAspect="1"/>
          </p:cNvPicPr>
          <p:nvPr>
            <a:quickTimeFile r:link="rId1"/>
          </p:nvPr>
        </p:nvPicPr>
        <p:blipFill>
          <a:blip r:embed="rId4" cstate="print">
            <a:extLst>
              <a:ext uri="{28A0092B-C50C-407E-A947-70E740481C1C}">
                <a14:useLocalDpi xmlns:a14="http://schemas.microsoft.com/office/drawing/2010/main" val="0"/>
              </a:ext>
            </a:extLst>
          </a:blip>
          <a:stretch>
            <a:fillRect/>
          </a:stretch>
        </p:blipFill>
        <p:spPr>
          <a:xfrm>
            <a:off x="4749213" y="2276872"/>
            <a:ext cx="3840426" cy="2160240"/>
          </a:xfrm>
          <a:prstGeom prst="rect">
            <a:avLst/>
          </a:prstGeom>
        </p:spPr>
      </p:pic>
      <p:sp>
        <p:nvSpPr>
          <p:cNvPr id="11" name="Content Placeholder 2"/>
          <p:cNvSpPr txBox="1">
            <a:spLocks/>
          </p:cNvSpPr>
          <p:nvPr/>
        </p:nvSpPr>
        <p:spPr>
          <a:xfrm>
            <a:off x="330746" y="1997224"/>
            <a:ext cx="4275584" cy="4032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dirty="0" smtClean="0"/>
              <a:t>"In some parts of the world, students are going to school every day. It's their normal life. But in other parts of the world, we are starving for education... it's like a precious gift. It's like a diamond…" </a:t>
            </a:r>
          </a:p>
          <a:p>
            <a:pPr marL="0" indent="0">
              <a:buFont typeface="Wingdings" panose="05000000000000000000" pitchFamily="2" charset="2"/>
              <a:buNone/>
            </a:pPr>
            <a:r>
              <a:rPr lang="en-GB" sz="2400" dirty="0" smtClean="0"/>
              <a:t>    </a:t>
            </a:r>
            <a:r>
              <a:rPr lang="en-GB" sz="2400" b="1" dirty="0" smtClean="0"/>
              <a:t>Malala Yousafzai</a:t>
            </a:r>
            <a:endParaRPr lang="en-GB" sz="2400" b="1" dirty="0"/>
          </a:p>
        </p:txBody>
      </p:sp>
    </p:spTree>
    <p:extLst>
      <p:ext uri="{BB962C8B-B14F-4D97-AF65-F5344CB8AC3E}">
        <p14:creationId xmlns:p14="http://schemas.microsoft.com/office/powerpoint/2010/main" val="32541894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200329"/>
          </a:xfrm>
        </p:spPr>
        <p:txBody>
          <a:bodyPr/>
          <a:lstStyle/>
          <a:p>
            <a:r>
              <a:rPr lang="en-GB" sz="3600" b="1" dirty="0" smtClean="0">
                <a:latin typeface="Arial" panose="020B0604020202020204" pitchFamily="34" charset="0"/>
                <a:cs typeface="Arial" panose="020B0604020202020204" pitchFamily="34" charset="0"/>
              </a:rPr>
              <a:t>Reflection: What does </a:t>
            </a:r>
            <a:r>
              <a:rPr lang="en-GB" sz="3600" b="1" dirty="0" smtClean="0">
                <a:solidFill>
                  <a:srgbClr val="00ADF9"/>
                </a:solidFill>
                <a:latin typeface="Arial" panose="020B0604020202020204" pitchFamily="34" charset="0"/>
                <a:cs typeface="Arial" panose="020B0604020202020204" pitchFamily="34" charset="0"/>
              </a:rPr>
              <a:t>education mean to you?</a:t>
            </a:r>
            <a:endParaRPr lang="en-GB" sz="3600" b="1" dirty="0">
              <a:solidFill>
                <a:srgbClr val="00ADF9"/>
              </a:solidFill>
              <a:latin typeface="Arial" panose="020B0604020202020204" pitchFamily="34" charset="0"/>
              <a:cs typeface="Arial" panose="020B0604020202020204" pitchFamily="34" charset="0"/>
            </a:endParaRPr>
          </a:p>
        </p:txBody>
      </p:sp>
      <p:pic>
        <p:nvPicPr>
          <p:cNvPr id="4" name="Un5msddQl6U"/>
          <p:cNvPicPr>
            <a:picLocks noRot="1" noChangeAspect="1"/>
          </p:cNvPicPr>
          <p:nvPr>
            <a:quickTimeFile r:link="rId1"/>
          </p:nvPr>
        </p:nvPicPr>
        <p:blipFill>
          <a:blip r:embed="rId4">
            <a:extLst>
              <a:ext uri="{28A0092B-C50C-407E-A947-70E740481C1C}">
                <a14:useLocalDpi xmlns:a14="http://schemas.microsoft.com/office/drawing/2010/main" val="0"/>
              </a:ext>
            </a:extLst>
          </a:blip>
          <a:stretch>
            <a:fillRect/>
          </a:stretch>
        </p:blipFill>
        <p:spPr>
          <a:xfrm>
            <a:off x="899592" y="1628800"/>
            <a:ext cx="7445424" cy="4116225"/>
          </a:xfrm>
          <a:prstGeom prst="rect">
            <a:avLst/>
          </a:prstGeom>
        </p:spPr>
      </p:pic>
    </p:spTree>
    <p:extLst>
      <p:ext uri="{BB962C8B-B14F-4D97-AF65-F5344CB8AC3E}">
        <p14:creationId xmlns:p14="http://schemas.microsoft.com/office/powerpoint/2010/main" val="32608700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4f4b348929f87e65f75bf3478de5ae2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0f3e50a48c0475e9ecf960f855efb08b"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a2139d6-66e3-46ed-96ba-d85055a9f21e">
      <Terms xmlns="http://schemas.microsoft.com/office/infopath/2007/PartnerControls"/>
    </lcf76f155ced4ddcb4097134ff3c332f>
    <_ip_UnifiedCompliancePolicyProperties xmlns="http://schemas.microsoft.com/sharepoint/v3" xsi:nil="true"/>
    <TaxCatchAll xmlns="df5203e1-9219-4abb-bf46-6e2bce06c285" xsi:nil="true"/>
  </documentManagement>
</p:properties>
</file>

<file path=customXml/itemProps1.xml><?xml version="1.0" encoding="utf-8"?>
<ds:datastoreItem xmlns:ds="http://schemas.openxmlformats.org/officeDocument/2006/customXml" ds:itemID="{21448B13-84A4-4A4A-8AB5-9E1664F57075}"/>
</file>

<file path=customXml/itemProps2.xml><?xml version="1.0" encoding="utf-8"?>
<ds:datastoreItem xmlns:ds="http://schemas.openxmlformats.org/officeDocument/2006/customXml" ds:itemID="{E142D732-38C0-47F6-925E-1FF8E4E1412E}"/>
</file>

<file path=customXml/itemProps3.xml><?xml version="1.0" encoding="utf-8"?>
<ds:datastoreItem xmlns:ds="http://schemas.openxmlformats.org/officeDocument/2006/customXml" ds:itemID="{9D996A35-AD85-4704-B43F-91EBDDCCF7D8}"/>
</file>

<file path=docProps/app.xml><?xml version="1.0" encoding="utf-8"?>
<Properties xmlns="http://schemas.openxmlformats.org/officeDocument/2006/extended-properties" xmlns:vt="http://schemas.openxmlformats.org/officeDocument/2006/docPropsVTypes">
  <TotalTime>36076</TotalTime>
  <Words>832</Words>
  <Application>Microsoft Macintosh PowerPoint</Application>
  <PresentationFormat>On-screen Show (4:3)</PresentationFormat>
  <Paragraphs>39</Paragraphs>
  <Slides>5</Slides>
  <Notes>5</Notes>
  <HiddenSlides>0</HiddenSlides>
  <MMClips>2</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The right to education</vt:lpstr>
      <vt:lpstr>The right to education</vt:lpstr>
      <vt:lpstr>PowerPoint Presentation</vt:lpstr>
      <vt:lpstr>Reflection: What does education mean to you?</vt:lpstr>
    </vt:vector>
  </TitlesOfParts>
  <Company>UNICEF UK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McCaul</dc:creator>
  <cp:lastModifiedBy>Natasha Fiala</cp:lastModifiedBy>
  <cp:revision>226</cp:revision>
  <cp:lastPrinted>2016-01-05T20:48:21Z</cp:lastPrinted>
  <dcterms:created xsi:type="dcterms:W3CDTF">2014-10-31T12:48:46Z</dcterms:created>
  <dcterms:modified xsi:type="dcterms:W3CDTF">2017-08-24T13:10:24Z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0x010100EBABA775576C094FB1EC29BF1B0EFAA5</vt:lpwstr>
  </property>
  <property fmtid="{D5CDD505-2E9C-101B-9397-08002B2CF9AE}" pid="3" name="Order">
    <vt:r8>200</vt:r8>
  </property>
</Properties>
</file>