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92" r:id="rId5"/>
    <p:sldId id="286" r:id="rId6"/>
    <p:sldId id="285" r:id="rId7"/>
    <p:sldId id="270" r:id="rId8"/>
    <p:sldId id="281" r:id="rId9"/>
    <p:sldId id="287" r:id="rId10"/>
    <p:sldId id="288" r:id="rId11"/>
    <p:sldId id="268" r:id="rId12"/>
    <p:sldId id="306" r:id="rId13"/>
    <p:sldId id="307" r:id="rId14"/>
    <p:sldId id="271" r:id="rId15"/>
    <p:sldId id="309" r:id="rId16"/>
    <p:sldId id="303"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306"/>
            <p14:sldId id="307"/>
            <p14:sldId id="271"/>
            <p14:sldId id="309"/>
            <p14:sldId id="303"/>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F7823-C21E-6AAF-1E43-CECF746FA49C}" name="Helen Trivers" initials="HT" userId="S::htrivers@unicef.org.uk::01c0b90d-8952-4913-9306-d7020156f283" providerId="AD"/>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69F273EA-D9E8-9D14-2C2C-7C755D4AFB0E}"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937"/>
    <a:srgbClr val="FF9933"/>
    <a:srgbClr val="00AEEF"/>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72995-B740-4992-810B-D10A6FF85A5C}" v="29" dt="2024-06-14T10:31:16.783"/>
    <p1510:client id="{64AAB4BA-03FF-4118-9C38-24CB8A238004}" v="10" dt="2024-06-14T10:30:21.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74" autoAdjust="0"/>
  </p:normalViewPr>
  <p:slideViewPr>
    <p:cSldViewPr snapToGrid="0">
      <p:cViewPr varScale="1">
        <p:scale>
          <a:sx n="86" d="100"/>
          <a:sy n="86" d="100"/>
        </p:scale>
        <p:origin x="151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rivers" userId="S::htrivers@unicef.org.uk::01c0b90d-8952-4913-9306-d7020156f283" providerId="AD" clId="Web-{253834F7-2D80-D054-E001-B0B1832A66F1}"/>
    <pc:docChg chg="modSld">
      <pc:chgData name="Helen Trivers" userId="S::htrivers@unicef.org.uk::01c0b90d-8952-4913-9306-d7020156f283" providerId="AD" clId="Web-{253834F7-2D80-D054-E001-B0B1832A66F1}" dt="2024-06-13T11:41:45.864" v="12"/>
      <pc:docMkLst>
        <pc:docMk/>
      </pc:docMkLst>
      <pc:sldChg chg="addCm modNotes">
        <pc:chgData name="Helen Trivers" userId="S::htrivers@unicef.org.uk::01c0b90d-8952-4913-9306-d7020156f283" providerId="AD" clId="Web-{253834F7-2D80-D054-E001-B0B1832A66F1}" dt="2024-06-13T11:41:45.864" v="12"/>
        <pc:sldMkLst>
          <pc:docMk/>
          <pc:sldMk cId="2799702665" sldId="271"/>
        </pc:sldMkLst>
      </pc:sldChg>
      <pc:sldChg chg="modNotes">
        <pc:chgData name="Helen Trivers" userId="S::htrivers@unicef.org.uk::01c0b90d-8952-4913-9306-d7020156f283" providerId="AD" clId="Web-{253834F7-2D80-D054-E001-B0B1832A66F1}" dt="2024-06-13T11:40:48.128" v="4"/>
        <pc:sldMkLst>
          <pc:docMk/>
          <pc:sldMk cId="3745164797" sldId="307"/>
        </pc:sldMkLst>
      </pc:sldChg>
    </pc:docChg>
  </pc:docChgLst>
  <pc:docChgLst>
    <pc:chgData name="Stuart Whiffin" userId="S::stuartw@unicef.org.uk::c3054620-2d2b-49cd-b2c1-23a5e8a68bd5" providerId="AD" clId="Web-{B8D875A6-4C6C-B8FB-9DFB-27BB7C86A37E}"/>
    <pc:docChg chg="modSld">
      <pc:chgData name="Stuart Whiffin" userId="S::stuartw@unicef.org.uk::c3054620-2d2b-49cd-b2c1-23a5e8a68bd5" providerId="AD" clId="Web-{B8D875A6-4C6C-B8FB-9DFB-27BB7C86A37E}" dt="2024-06-13T10:24:54.948" v="7"/>
      <pc:docMkLst>
        <pc:docMk/>
      </pc:docMkLst>
      <pc:sldChg chg="modNotes">
        <pc:chgData name="Stuart Whiffin" userId="S::stuartw@unicef.org.uk::c3054620-2d2b-49cd-b2c1-23a5e8a68bd5" providerId="AD" clId="Web-{B8D875A6-4C6C-B8FB-9DFB-27BB7C86A37E}" dt="2024-06-13T10:24:54.948" v="7"/>
        <pc:sldMkLst>
          <pc:docMk/>
          <pc:sldMk cId="2799702665" sldId="271"/>
        </pc:sldMkLst>
      </pc:sldChg>
      <pc:sldChg chg="modNotes">
        <pc:chgData name="Stuart Whiffin" userId="S::stuartw@unicef.org.uk::c3054620-2d2b-49cd-b2c1-23a5e8a68bd5" providerId="AD" clId="Web-{B8D875A6-4C6C-B8FB-9DFB-27BB7C86A37E}" dt="2024-06-13T10:24:10.728" v="3"/>
        <pc:sldMkLst>
          <pc:docMk/>
          <pc:sldMk cId="3745164797" sldId="307"/>
        </pc:sldMkLst>
      </pc:sldChg>
    </pc:docChg>
  </pc:docChgLst>
  <pc:docChgLst>
    <pc:chgData name="Helen Trivers" userId="01c0b90d-8952-4913-9306-d7020156f283" providerId="ADAL" clId="{695D7E4F-F979-4BC9-B1B1-23B1373ADCB5}"/>
    <pc:docChg chg="custSel modSld">
      <pc:chgData name="Helen Trivers" userId="01c0b90d-8952-4913-9306-d7020156f283" providerId="ADAL" clId="{695D7E4F-F979-4BC9-B1B1-23B1373ADCB5}" dt="2024-06-14T14:56:42.081" v="61" actId="404"/>
      <pc:docMkLst>
        <pc:docMk/>
      </pc:docMkLst>
      <pc:sldChg chg="modSp mod">
        <pc:chgData name="Helen Trivers" userId="01c0b90d-8952-4913-9306-d7020156f283" providerId="ADAL" clId="{695D7E4F-F979-4BC9-B1B1-23B1373ADCB5}" dt="2024-06-12T00:45:59.866" v="58" actId="20577"/>
        <pc:sldMkLst>
          <pc:docMk/>
          <pc:sldMk cId="2799702665" sldId="271"/>
        </pc:sldMkLst>
        <pc:spChg chg="mod">
          <ac:chgData name="Helen Trivers" userId="01c0b90d-8952-4913-9306-d7020156f283" providerId="ADAL" clId="{695D7E4F-F979-4BC9-B1B1-23B1373ADCB5}" dt="2024-06-12T00:45:59.866" v="58" actId="20577"/>
          <ac:spMkLst>
            <pc:docMk/>
            <pc:sldMk cId="2799702665" sldId="271"/>
            <ac:spMk id="4" creationId="{7941FE24-1263-6F99-804A-B4A27B7A8009}"/>
          </ac:spMkLst>
        </pc:spChg>
      </pc:sldChg>
      <pc:sldChg chg="modSp mod">
        <pc:chgData name="Helen Trivers" userId="01c0b90d-8952-4913-9306-d7020156f283" providerId="ADAL" clId="{695D7E4F-F979-4BC9-B1B1-23B1373ADCB5}" dt="2024-06-12T00:53:16.717" v="60" actId="313"/>
        <pc:sldMkLst>
          <pc:docMk/>
          <pc:sldMk cId="1825517791" sldId="273"/>
        </pc:sldMkLst>
        <pc:spChg chg="mod">
          <ac:chgData name="Helen Trivers" userId="01c0b90d-8952-4913-9306-d7020156f283" providerId="ADAL" clId="{695D7E4F-F979-4BC9-B1B1-23B1373ADCB5}" dt="2024-06-12T00:53:16.717" v="60" actId="313"/>
          <ac:spMkLst>
            <pc:docMk/>
            <pc:sldMk cId="1825517791" sldId="273"/>
            <ac:spMk id="5" creationId="{20A999AD-1C17-BEE3-9ACB-A58F40FBBD2E}"/>
          </ac:spMkLst>
        </pc:spChg>
      </pc:sldChg>
      <pc:sldChg chg="modSp mod">
        <pc:chgData name="Helen Trivers" userId="01c0b90d-8952-4913-9306-d7020156f283" providerId="ADAL" clId="{695D7E4F-F979-4BC9-B1B1-23B1373ADCB5}" dt="2024-06-12T00:24:17.766" v="2" actId="20577"/>
        <pc:sldMkLst>
          <pc:docMk/>
          <pc:sldMk cId="677462668" sldId="281"/>
        </pc:sldMkLst>
        <pc:spChg chg="mod">
          <ac:chgData name="Helen Trivers" userId="01c0b90d-8952-4913-9306-d7020156f283" providerId="ADAL" clId="{695D7E4F-F979-4BC9-B1B1-23B1373ADCB5}" dt="2024-06-12T00:24:17.766" v="2" actId="20577"/>
          <ac:spMkLst>
            <pc:docMk/>
            <pc:sldMk cId="677462668" sldId="281"/>
            <ac:spMk id="25" creationId="{CE51A27A-D83C-C914-3CF3-05BA5998D336}"/>
          </ac:spMkLst>
        </pc:spChg>
      </pc:sldChg>
      <pc:sldChg chg="modSp mod">
        <pc:chgData name="Helen Trivers" userId="01c0b90d-8952-4913-9306-d7020156f283" providerId="ADAL" clId="{695D7E4F-F979-4BC9-B1B1-23B1373ADCB5}" dt="2024-06-14T14:56:42.081" v="61" actId="404"/>
        <pc:sldMkLst>
          <pc:docMk/>
          <pc:sldMk cId="2375892748" sldId="287"/>
        </pc:sldMkLst>
        <pc:spChg chg="mod">
          <ac:chgData name="Helen Trivers" userId="01c0b90d-8952-4913-9306-d7020156f283" providerId="ADAL" clId="{695D7E4F-F979-4BC9-B1B1-23B1373ADCB5}" dt="2024-06-14T14:56:42.081" v="61" actId="404"/>
          <ac:spMkLst>
            <pc:docMk/>
            <pc:sldMk cId="2375892748" sldId="287"/>
            <ac:spMk id="3" creationId="{01E887AD-C89D-4F09-6CEB-AE3415E66489}"/>
          </ac:spMkLst>
        </pc:spChg>
      </pc:sldChg>
    </pc:docChg>
  </pc:docChgLst>
  <pc:docChgLst>
    <pc:chgData name="Samantha Bradey" userId="41c99f15-9b87-403a-8456-1da8256f332b" providerId="ADAL" clId="{20172995-B740-4992-810B-D10A6FF85A5C}"/>
    <pc:docChg chg="undo custSel addSld delSld modSld modSection">
      <pc:chgData name="Samantha Bradey" userId="41c99f15-9b87-403a-8456-1da8256f332b" providerId="ADAL" clId="{20172995-B740-4992-810B-D10A6FF85A5C}" dt="2024-06-14T12:15:46.892" v="562" actId="20577"/>
      <pc:docMkLst>
        <pc:docMk/>
      </pc:docMkLst>
      <pc:sldChg chg="modSp mod delCm modCm modNotesTx">
        <pc:chgData name="Samantha Bradey" userId="41c99f15-9b87-403a-8456-1da8256f332b" providerId="ADAL" clId="{20172995-B740-4992-810B-D10A6FF85A5C}" dt="2024-06-14T09:07:55.639" v="520" actId="3626"/>
        <pc:sldMkLst>
          <pc:docMk/>
          <pc:sldMk cId="2799702665" sldId="271"/>
        </pc:sldMkLst>
        <pc:spChg chg="mod">
          <ac:chgData name="Samantha Bradey" userId="41c99f15-9b87-403a-8456-1da8256f332b" providerId="ADAL" clId="{20172995-B740-4992-810B-D10A6FF85A5C}" dt="2024-06-14T07:40:40.664" v="449" actId="20577"/>
          <ac:spMkLst>
            <pc:docMk/>
            <pc:sldMk cId="2799702665" sldId="271"/>
            <ac:spMk id="4" creationId="{7941FE24-1263-6F99-804A-B4A27B7A8009}"/>
          </ac:spMkLst>
        </pc:spChg>
        <pc:spChg chg="mod">
          <ac:chgData name="Samantha Bradey" userId="41c99f15-9b87-403a-8456-1da8256f332b" providerId="ADAL" clId="{20172995-B740-4992-810B-D10A6FF85A5C}" dt="2024-06-14T09:07:55.639" v="520" actId="3626"/>
          <ac:spMkLst>
            <pc:docMk/>
            <pc:sldMk cId="2799702665" sldId="271"/>
            <ac:spMk id="6" creationId="{B1684C5A-42DC-4F02-3F4A-7DB2BD1BDD21}"/>
          </ac:spMkLst>
        </pc:spChg>
        <pc:spChg chg="mod">
          <ac:chgData name="Samantha Bradey" userId="41c99f15-9b87-403a-8456-1da8256f332b" providerId="ADAL" clId="{20172995-B740-4992-810B-D10A6FF85A5C}" dt="2024-06-14T07:41:48.983" v="472" actId="20577"/>
          <ac:spMkLst>
            <pc:docMk/>
            <pc:sldMk cId="2799702665" sldId="271"/>
            <ac:spMk id="7" creationId="{AF172AB8-B6D0-FD96-C365-BBAB2E5AAE0A}"/>
          </ac:spMkLst>
        </pc:spChg>
        <pc:spChg chg="mod">
          <ac:chgData name="Samantha Bradey" userId="41c99f15-9b87-403a-8456-1da8256f332b" providerId="ADAL" clId="{20172995-B740-4992-810B-D10A6FF85A5C}" dt="2024-06-11T13:47:16.853" v="9" actId="1076"/>
          <ac:spMkLst>
            <pc:docMk/>
            <pc:sldMk cId="2799702665" sldId="271"/>
            <ac:spMk id="22" creationId="{792F84F8-0AD5-AB43-F753-39A863F36720}"/>
          </ac:spMkLst>
        </pc:spChg>
      </pc:sldChg>
      <pc:sldChg chg="modSp mod">
        <pc:chgData name="Samantha Bradey" userId="41c99f15-9b87-403a-8456-1da8256f332b" providerId="ADAL" clId="{20172995-B740-4992-810B-D10A6FF85A5C}" dt="2024-06-11T14:42:11.361" v="250" actId="3626"/>
        <pc:sldMkLst>
          <pc:docMk/>
          <pc:sldMk cId="1825517791" sldId="273"/>
        </pc:sldMkLst>
        <pc:spChg chg="mod">
          <ac:chgData name="Samantha Bradey" userId="41c99f15-9b87-403a-8456-1da8256f332b" providerId="ADAL" clId="{20172995-B740-4992-810B-D10A6FF85A5C}" dt="2024-06-11T14:42:11.361" v="250" actId="3626"/>
          <ac:spMkLst>
            <pc:docMk/>
            <pc:sldMk cId="1825517791" sldId="273"/>
            <ac:spMk id="5" creationId="{20A999AD-1C17-BEE3-9ACB-A58F40FBBD2E}"/>
          </ac:spMkLst>
        </pc:spChg>
      </pc:sldChg>
      <pc:sldChg chg="addSp modSp mod modAnim">
        <pc:chgData name="Samantha Bradey" userId="41c99f15-9b87-403a-8456-1da8256f332b" providerId="ADAL" clId="{20172995-B740-4992-810B-D10A6FF85A5C}" dt="2024-06-11T13:46:43.759" v="7" actId="1076"/>
        <pc:sldMkLst>
          <pc:docMk/>
          <pc:sldMk cId="677462668" sldId="281"/>
        </pc:sldMkLst>
        <pc:picChg chg="add mod">
          <ac:chgData name="Samantha Bradey" userId="41c99f15-9b87-403a-8456-1da8256f332b" providerId="ADAL" clId="{20172995-B740-4992-810B-D10A6FF85A5C}" dt="2024-06-11T13:46:02.391" v="3" actId="1076"/>
          <ac:picMkLst>
            <pc:docMk/>
            <pc:sldMk cId="677462668" sldId="281"/>
            <ac:picMk id="3" creationId="{D5DEE94B-9479-5BB0-8B09-CA462E36886C}"/>
          </ac:picMkLst>
        </pc:picChg>
        <pc:picChg chg="mod">
          <ac:chgData name="Samantha Bradey" userId="41c99f15-9b87-403a-8456-1da8256f332b" providerId="ADAL" clId="{20172995-B740-4992-810B-D10A6FF85A5C}" dt="2024-06-11T13:46:43.759" v="7" actId="1076"/>
          <ac:picMkLst>
            <pc:docMk/>
            <pc:sldMk cId="677462668" sldId="281"/>
            <ac:picMk id="28" creationId="{5A43B42C-72CB-480E-6A7D-982C7842F1F2}"/>
          </ac:picMkLst>
        </pc:picChg>
      </pc:sldChg>
      <pc:sldChg chg="modSp mod modNotesTx">
        <pc:chgData name="Samantha Bradey" userId="41c99f15-9b87-403a-8456-1da8256f332b" providerId="ADAL" clId="{20172995-B740-4992-810B-D10A6FF85A5C}" dt="2024-06-14T12:15:46.892" v="562" actId="20577"/>
        <pc:sldMkLst>
          <pc:docMk/>
          <pc:sldMk cId="3067294865" sldId="285"/>
        </pc:sldMkLst>
        <pc:spChg chg="mod">
          <ac:chgData name="Samantha Bradey" userId="41c99f15-9b87-403a-8456-1da8256f332b" providerId="ADAL" clId="{20172995-B740-4992-810B-D10A6FF85A5C}" dt="2024-06-14T12:15:46.892" v="562" actId="20577"/>
          <ac:spMkLst>
            <pc:docMk/>
            <pc:sldMk cId="3067294865" sldId="285"/>
            <ac:spMk id="5" creationId="{01FC584A-600E-17FD-C6B0-D239F66A7042}"/>
          </ac:spMkLst>
        </pc:spChg>
      </pc:sldChg>
      <pc:sldChg chg="modSp mod">
        <pc:chgData name="Samantha Bradey" userId="41c99f15-9b87-403a-8456-1da8256f332b" providerId="ADAL" clId="{20172995-B740-4992-810B-D10A6FF85A5C}" dt="2024-06-11T14:18:43.514" v="249" actId="6549"/>
        <pc:sldMkLst>
          <pc:docMk/>
          <pc:sldMk cId="617598930" sldId="286"/>
        </pc:sldMkLst>
        <pc:spChg chg="mod">
          <ac:chgData name="Samantha Bradey" userId="41c99f15-9b87-403a-8456-1da8256f332b" providerId="ADAL" clId="{20172995-B740-4992-810B-D10A6FF85A5C}" dt="2024-06-11T14:18:43.514" v="249" actId="6549"/>
          <ac:spMkLst>
            <pc:docMk/>
            <pc:sldMk cId="617598930" sldId="286"/>
            <ac:spMk id="5" creationId="{896B6967-CA41-0841-2839-ED3AA3068632}"/>
          </ac:spMkLst>
        </pc:spChg>
      </pc:sldChg>
      <pc:sldChg chg="modSp mod modNotesTx">
        <pc:chgData name="Samantha Bradey" userId="41c99f15-9b87-403a-8456-1da8256f332b" providerId="ADAL" clId="{20172995-B740-4992-810B-D10A6FF85A5C}" dt="2024-06-12T14:05:01.754" v="282" actId="255"/>
        <pc:sldMkLst>
          <pc:docMk/>
          <pc:sldMk cId="2375892748" sldId="287"/>
        </pc:sldMkLst>
        <pc:spChg chg="mod">
          <ac:chgData name="Samantha Bradey" userId="41c99f15-9b87-403a-8456-1da8256f332b" providerId="ADAL" clId="{20172995-B740-4992-810B-D10A6FF85A5C}" dt="2024-06-12T14:05:01.754" v="282" actId="255"/>
          <ac:spMkLst>
            <pc:docMk/>
            <pc:sldMk cId="2375892748" sldId="287"/>
            <ac:spMk id="3" creationId="{01E887AD-C89D-4F09-6CEB-AE3415E66489}"/>
          </ac:spMkLst>
        </pc:spChg>
      </pc:sldChg>
      <pc:sldChg chg="modSp mod modAnim modNotesTx">
        <pc:chgData name="Samantha Bradey" userId="41c99f15-9b87-403a-8456-1da8256f332b" providerId="ADAL" clId="{20172995-B740-4992-810B-D10A6FF85A5C}" dt="2024-06-14T07:36:40.145" v="403"/>
        <pc:sldMkLst>
          <pc:docMk/>
          <pc:sldMk cId="3664343257" sldId="288"/>
        </pc:sldMkLst>
        <pc:picChg chg="mod">
          <ac:chgData name="Samantha Bradey" userId="41c99f15-9b87-403a-8456-1da8256f332b" providerId="ADAL" clId="{20172995-B740-4992-810B-D10A6FF85A5C}" dt="2024-06-14T07:36:32.209" v="402" actId="1076"/>
          <ac:picMkLst>
            <pc:docMk/>
            <pc:sldMk cId="3664343257" sldId="288"/>
            <ac:picMk id="3" creationId="{0E2CB900-CD15-0D59-3716-AA9C339E6075}"/>
          </ac:picMkLst>
        </pc:picChg>
        <pc:picChg chg="mod">
          <ac:chgData name="Samantha Bradey" userId="41c99f15-9b87-403a-8456-1da8256f332b" providerId="ADAL" clId="{20172995-B740-4992-810B-D10A6FF85A5C}" dt="2024-06-14T07:36:32.209" v="402" actId="1076"/>
          <ac:picMkLst>
            <pc:docMk/>
            <pc:sldMk cId="3664343257" sldId="288"/>
            <ac:picMk id="7" creationId="{5233762C-4051-40DE-80F2-A0401DEB27EA}"/>
          </ac:picMkLst>
        </pc:picChg>
        <pc:picChg chg="mod">
          <ac:chgData name="Samantha Bradey" userId="41c99f15-9b87-403a-8456-1da8256f332b" providerId="ADAL" clId="{20172995-B740-4992-810B-D10A6FF85A5C}" dt="2024-06-14T07:36:32.209" v="402" actId="1076"/>
          <ac:picMkLst>
            <pc:docMk/>
            <pc:sldMk cId="3664343257" sldId="288"/>
            <ac:picMk id="8" creationId="{5C2D07E6-5E07-4004-C2CC-4CC499462F96}"/>
          </ac:picMkLst>
        </pc:picChg>
      </pc:sldChg>
      <pc:sldChg chg="addSp delSp modSp modAnim">
        <pc:chgData name="Samantha Bradey" userId="41c99f15-9b87-403a-8456-1da8256f332b" providerId="ADAL" clId="{20172995-B740-4992-810B-D10A6FF85A5C}" dt="2024-06-11T13:49:43.824" v="65"/>
        <pc:sldMkLst>
          <pc:docMk/>
          <pc:sldMk cId="3553625616" sldId="292"/>
        </pc:sldMkLst>
        <pc:picChg chg="add del mod">
          <ac:chgData name="Samantha Bradey" userId="41c99f15-9b87-403a-8456-1da8256f332b" providerId="ADAL" clId="{20172995-B740-4992-810B-D10A6FF85A5C}" dt="2024-06-11T13:49:43.824" v="65"/>
          <ac:picMkLst>
            <pc:docMk/>
            <pc:sldMk cId="3553625616" sldId="292"/>
            <ac:picMk id="3" creationId="{A2A2FE77-8E57-07CD-B7EA-703FF1E07E59}"/>
          </ac:picMkLst>
        </pc:picChg>
      </pc:sldChg>
      <pc:sldChg chg="modNotesTx">
        <pc:chgData name="Samantha Bradey" userId="41c99f15-9b87-403a-8456-1da8256f332b" providerId="ADAL" clId="{20172995-B740-4992-810B-D10A6FF85A5C}" dt="2024-06-12T14:04:36.056" v="281" actId="20577"/>
        <pc:sldMkLst>
          <pc:docMk/>
          <pc:sldMk cId="94848307" sldId="303"/>
        </pc:sldMkLst>
      </pc:sldChg>
      <pc:sldChg chg="modSp mod modNotesTx">
        <pc:chgData name="Samantha Bradey" userId="41c99f15-9b87-403a-8456-1da8256f332b" providerId="ADAL" clId="{20172995-B740-4992-810B-D10A6FF85A5C}" dt="2024-06-14T07:42:14.665" v="474" actId="255"/>
        <pc:sldMkLst>
          <pc:docMk/>
          <pc:sldMk cId="3745164797" sldId="307"/>
        </pc:sldMkLst>
        <pc:spChg chg="mod">
          <ac:chgData name="Samantha Bradey" userId="41c99f15-9b87-403a-8456-1da8256f332b" providerId="ADAL" clId="{20172995-B740-4992-810B-D10A6FF85A5C}" dt="2024-06-14T07:40:00.956" v="425" actId="20577"/>
          <ac:spMkLst>
            <pc:docMk/>
            <pc:sldMk cId="3745164797" sldId="307"/>
            <ac:spMk id="7" creationId="{6EE7F045-53C4-0C74-0D59-1812075397B7}"/>
          </ac:spMkLst>
        </pc:spChg>
        <pc:spChg chg="mod">
          <ac:chgData name="Samantha Bradey" userId="41c99f15-9b87-403a-8456-1da8256f332b" providerId="ADAL" clId="{20172995-B740-4992-810B-D10A6FF85A5C}" dt="2024-06-14T07:40:16.911" v="433" actId="20577"/>
          <ac:spMkLst>
            <pc:docMk/>
            <pc:sldMk cId="3745164797" sldId="307"/>
            <ac:spMk id="8" creationId="{1C0311CC-FF9B-9152-AD4B-73E7BEFCC0F4}"/>
          </ac:spMkLst>
        </pc:spChg>
        <pc:spChg chg="mod">
          <ac:chgData name="Samantha Bradey" userId="41c99f15-9b87-403a-8456-1da8256f332b" providerId="ADAL" clId="{20172995-B740-4992-810B-D10A6FF85A5C}" dt="2024-06-14T07:40:22.547" v="434" actId="1076"/>
          <ac:spMkLst>
            <pc:docMk/>
            <pc:sldMk cId="3745164797" sldId="307"/>
            <ac:spMk id="9" creationId="{98441C42-84B9-461E-1D1D-BB49BE7DC194}"/>
          </ac:spMkLst>
        </pc:spChg>
      </pc:sldChg>
      <pc:sldChg chg="modSp add del mod modNotesTx">
        <pc:chgData name="Samantha Bradey" userId="41c99f15-9b87-403a-8456-1da8256f332b" providerId="ADAL" clId="{20172995-B740-4992-810B-D10A6FF85A5C}" dt="2024-06-11T13:50:23.145" v="72" actId="47"/>
        <pc:sldMkLst>
          <pc:docMk/>
          <pc:sldMk cId="68003454" sldId="308"/>
        </pc:sldMkLst>
        <pc:picChg chg="mod">
          <ac:chgData name="Samantha Bradey" userId="41c99f15-9b87-403a-8456-1da8256f332b" providerId="ADAL" clId="{20172995-B740-4992-810B-D10A6FF85A5C}" dt="2024-06-11T13:46:30.731" v="6" actId="1076"/>
          <ac:picMkLst>
            <pc:docMk/>
            <pc:sldMk cId="68003454" sldId="308"/>
            <ac:picMk id="2" creationId="{C6E664E9-38FD-F4D9-D61A-7B4D39CF545E}"/>
          </ac:picMkLst>
        </pc:picChg>
      </pc:sldChg>
      <pc:sldChg chg="addSp delSp modSp new mod modAnim modNotesTx">
        <pc:chgData name="Samantha Bradey" userId="41c99f15-9b87-403a-8456-1da8256f332b" providerId="ADAL" clId="{20172995-B740-4992-810B-D10A6FF85A5C}" dt="2024-06-14T07:42:51.944" v="518" actId="20577"/>
        <pc:sldMkLst>
          <pc:docMk/>
          <pc:sldMk cId="629350705" sldId="309"/>
        </pc:sldMkLst>
        <pc:spChg chg="mod">
          <ac:chgData name="Samantha Bradey" userId="41c99f15-9b87-403a-8456-1da8256f332b" providerId="ADAL" clId="{20172995-B740-4992-810B-D10A6FF85A5C}" dt="2024-06-12T14:11:23.951" v="396" actId="1076"/>
          <ac:spMkLst>
            <pc:docMk/>
            <pc:sldMk cId="629350705" sldId="309"/>
            <ac:spMk id="2" creationId="{926D2499-22D4-B20F-FE77-0F213EEEDCAF}"/>
          </ac:spMkLst>
        </pc:spChg>
        <pc:spChg chg="del">
          <ac:chgData name="Samantha Bradey" userId="41c99f15-9b87-403a-8456-1da8256f332b" providerId="ADAL" clId="{20172995-B740-4992-810B-D10A6FF85A5C}" dt="2024-06-11T13:48:46.960" v="48" actId="478"/>
          <ac:spMkLst>
            <pc:docMk/>
            <pc:sldMk cId="629350705" sldId="309"/>
            <ac:spMk id="3" creationId="{6B4D668C-DD7E-9C38-30D4-B48C11263D55}"/>
          </ac:spMkLst>
        </pc:spChg>
        <pc:spChg chg="del mod">
          <ac:chgData name="Samantha Bradey" userId="41c99f15-9b87-403a-8456-1da8256f332b" providerId="ADAL" clId="{20172995-B740-4992-810B-D10A6FF85A5C}" dt="2024-06-11T13:48:25.491" v="42" actId="478"/>
          <ac:spMkLst>
            <pc:docMk/>
            <pc:sldMk cId="629350705" sldId="309"/>
            <ac:spMk id="4" creationId="{83644ED0-EB1E-A50C-E189-8D1B0EF5D4BD}"/>
          </ac:spMkLst>
        </pc:spChg>
        <pc:spChg chg="del">
          <ac:chgData name="Samantha Bradey" userId="41c99f15-9b87-403a-8456-1da8256f332b" providerId="ADAL" clId="{20172995-B740-4992-810B-D10A6FF85A5C}" dt="2024-06-11T13:48:48.814" v="49" actId="478"/>
          <ac:spMkLst>
            <pc:docMk/>
            <pc:sldMk cId="629350705" sldId="309"/>
            <ac:spMk id="5" creationId="{0D1F2CF4-490A-251A-9300-E2AD833EB75D}"/>
          </ac:spMkLst>
        </pc:spChg>
        <pc:spChg chg="del">
          <ac:chgData name="Samantha Bradey" userId="41c99f15-9b87-403a-8456-1da8256f332b" providerId="ADAL" clId="{20172995-B740-4992-810B-D10A6FF85A5C}" dt="2024-06-11T13:48:51.959" v="50" actId="478"/>
          <ac:spMkLst>
            <pc:docMk/>
            <pc:sldMk cId="629350705" sldId="309"/>
            <ac:spMk id="6" creationId="{377CD8CC-97E6-4BE2-D652-0629DEF9C32B}"/>
          </ac:spMkLst>
        </pc:spChg>
        <pc:spChg chg="mod">
          <ac:chgData name="Samantha Bradey" userId="41c99f15-9b87-403a-8456-1da8256f332b" providerId="ADAL" clId="{20172995-B740-4992-810B-D10A6FF85A5C}" dt="2024-06-11T13:49:38.328" v="63" actId="1076"/>
          <ac:spMkLst>
            <pc:docMk/>
            <pc:sldMk cId="629350705" sldId="309"/>
            <ac:spMk id="7" creationId="{DA2187D8-8B39-A0D1-A192-AD1BF0385CD1}"/>
          </ac:spMkLst>
        </pc:spChg>
        <pc:spChg chg="del mod">
          <ac:chgData name="Samantha Bradey" userId="41c99f15-9b87-403a-8456-1da8256f332b" providerId="ADAL" clId="{20172995-B740-4992-810B-D10A6FF85A5C}" dt="2024-06-11T13:48:29.644" v="44" actId="478"/>
          <ac:spMkLst>
            <pc:docMk/>
            <pc:sldMk cId="629350705" sldId="309"/>
            <ac:spMk id="8" creationId="{24E3843D-B77A-55D2-532C-B88E12C78072}"/>
          </ac:spMkLst>
        </pc:spChg>
        <pc:picChg chg="add mod">
          <ac:chgData name="Samantha Bradey" userId="41c99f15-9b87-403a-8456-1da8256f332b" providerId="ADAL" clId="{20172995-B740-4992-810B-D10A6FF85A5C}" dt="2024-06-12T14:11:29.502" v="397" actId="1076"/>
          <ac:picMkLst>
            <pc:docMk/>
            <pc:sldMk cId="629350705" sldId="309"/>
            <ac:picMk id="9" creationId="{6219C408-5F3D-BB93-05C6-20AEB7945486}"/>
          </ac:picMkLst>
        </pc:picChg>
        <pc:picChg chg="add mod">
          <ac:chgData name="Samantha Bradey" userId="41c99f15-9b87-403a-8456-1da8256f332b" providerId="ADAL" clId="{20172995-B740-4992-810B-D10A6FF85A5C}" dt="2024-06-11T13:49:50.284" v="67" actId="1076"/>
          <ac:picMkLst>
            <pc:docMk/>
            <pc:sldMk cId="629350705" sldId="309"/>
            <ac:picMk id="10" creationId="{D06CC88B-61BD-5BBA-658F-B0813513D856}"/>
          </ac:picMkLst>
        </pc:picChg>
      </pc:sldChg>
    </pc:docChg>
  </pc:docChgLst>
  <pc:docChgLst>
    <pc:chgData name="Frances Bestley" userId="dd36c30e-9d53-45de-a66b-9f7025672797" providerId="ADAL" clId="{64AAB4BA-03FF-4118-9C38-24CB8A238004}"/>
    <pc:docChg chg="undo custSel modSld">
      <pc:chgData name="Frances Bestley" userId="dd36c30e-9d53-45de-a66b-9f7025672797" providerId="ADAL" clId="{64AAB4BA-03FF-4118-9C38-24CB8A238004}" dt="2024-06-14T10:30:21.777" v="9" actId="478"/>
      <pc:docMkLst>
        <pc:docMk/>
      </pc:docMkLst>
      <pc:sldChg chg="addSp delSp modSp mod">
        <pc:chgData name="Frances Bestley" userId="dd36c30e-9d53-45de-a66b-9f7025672797" providerId="ADAL" clId="{64AAB4BA-03FF-4118-9C38-24CB8A238004}" dt="2024-06-14T10:30:21.777" v="9" actId="478"/>
        <pc:sldMkLst>
          <pc:docMk/>
          <pc:sldMk cId="30056248" sldId="268"/>
        </pc:sldMkLst>
        <pc:spChg chg="add del mod">
          <ac:chgData name="Frances Bestley" userId="dd36c30e-9d53-45de-a66b-9f7025672797" providerId="ADAL" clId="{64AAB4BA-03FF-4118-9C38-24CB8A238004}" dt="2024-06-14T10:30:21.777" v="9" actId="478"/>
          <ac:spMkLst>
            <pc:docMk/>
            <pc:sldMk cId="30056248" sldId="268"/>
            <ac:spMk id="8" creationId="{25D64A00-2182-D471-1340-8F2FCB600A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6/20/2024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Arial" panose="020B0604020202020204" pitchFamily="34" charset="0"/>
                <a:ea typeface="Calibri" panose="020F0502020204030204" pitchFamily="34" charset="0"/>
                <a:cs typeface="Arial" panose="020B0604020202020204" pitchFamily="34" charset="0"/>
              </a:rPr>
              <a:t>Image credit: UNICEFUK/Dawe</a:t>
            </a:r>
          </a:p>
          <a:p>
            <a:endParaRPr lang="en-GB" sz="1800" b="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Presenter notes: Choose the questions that are most relevant to your setting and experience. Collect some of the ideas from your colleagues and add them to your action plan/evidence.</a:t>
            </a:r>
          </a:p>
          <a:p>
            <a:endParaRPr lang="en-GB" sz="1800" b="0" i="0" dirty="0">
              <a:solidFill>
                <a:srgbClr val="000000"/>
              </a:solidFill>
              <a:effectLst/>
              <a:latin typeface="Arial" panose="020B0604020202020204" pitchFamily="34" charset="0"/>
              <a:ea typeface="Calibri"/>
              <a:cs typeface="Arial" panose="020B0604020202020204" pitchFamily="34" charset="0"/>
            </a:endParaRPr>
          </a:p>
          <a:p>
            <a:r>
              <a:rPr lang="en-GB" sz="1800" dirty="0">
                <a:latin typeface="Arial" panose="020B0604020202020204" pitchFamily="34" charset="0"/>
                <a:cs typeface="Arial" panose="020B0604020202020204" pitchFamily="34" charset="0"/>
              </a:rPr>
              <a:t>1: Reflect on the way you explain safeguarding to children and young people. Are you linking this work directly to articles? Do you explain WHY you have safeguarding procedures in place and link these to the articles mentioned previously in this PowerPoint. </a:t>
            </a:r>
            <a:endParaRPr lang="en-GB" sz="1800" dirty="0">
              <a:latin typeface="Arial" panose="020B0604020202020204" pitchFamily="34" charset="0"/>
              <a:ea typeface="Calibri"/>
              <a:cs typeface="Arial" panose="020B0604020202020204" pitchFamily="34" charset="0"/>
            </a:endParaRPr>
          </a:p>
          <a:p>
            <a:r>
              <a:rPr lang="en-GB" sz="1800" dirty="0">
                <a:latin typeface="Arial" panose="020B0604020202020204" pitchFamily="34" charset="0"/>
                <a:cs typeface="Arial" panose="020B0604020202020204" pitchFamily="34" charset="0"/>
              </a:rPr>
              <a:t> </a:t>
            </a:r>
            <a:endParaRPr lang="en-GB" sz="1800" dirty="0">
              <a:latin typeface="Arial" panose="020B0604020202020204" pitchFamily="34" charset="0"/>
              <a:ea typeface="Calibri"/>
              <a:cs typeface="Arial" panose="020B0604020202020204" pitchFamily="34" charset="0"/>
            </a:endParaRPr>
          </a:p>
          <a:p>
            <a:r>
              <a:rPr lang="en-GB" sz="1800" dirty="0">
                <a:latin typeface="Arial" panose="020B0604020202020204" pitchFamily="34" charset="0"/>
                <a:cs typeface="Arial" panose="020B0604020202020204" pitchFamily="34" charset="0"/>
              </a:rPr>
              <a:t>2: Reflect on the children and young people in your setting. Children in your care may be living in conditions where they are not able to enjoy all of their rights all of the time. Many schools report that gaining this knowledge of rights has been the catalyst for children realising this. Think about your safeguarding procedures and how you are preparing for this within your setting. </a:t>
            </a:r>
            <a:endParaRPr lang="en-US"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 </a:t>
            </a:r>
            <a:endParaRPr lang="en-GB" sz="1800" dirty="0">
              <a:latin typeface="Arial" panose="020B0604020202020204" pitchFamily="34" charset="0"/>
              <a:ea typeface="Calibri"/>
              <a:cs typeface="Arial" panose="020B0604020202020204" pitchFamily="34" charset="0"/>
            </a:endParaRPr>
          </a:p>
          <a:p>
            <a:r>
              <a:rPr lang="en-GB" sz="1800" dirty="0">
                <a:latin typeface="Arial" panose="020B0604020202020204" pitchFamily="34" charset="0"/>
                <a:cs typeface="Arial" panose="020B0604020202020204" pitchFamily="34" charset="0"/>
              </a:rPr>
              <a:t>3: Reflect on what dignity means to you as a staff. Where will children experience their dignity being upheld within your safeguarding practices? Where might your children and young people feel that they are not being treated in a dignified manner? Think about external agencies you work with and how they operate within your setting. Could this be an area to explore? </a:t>
            </a:r>
          </a:p>
          <a:p>
            <a:endParaRPr lang="en-GB" sz="1800" dirty="0">
              <a:solidFill>
                <a:srgbClr val="000000"/>
              </a:solidFill>
              <a:latin typeface="Arial"/>
              <a:ea typeface="Calibri"/>
              <a:cs typeface="Arial"/>
            </a:endParaRPr>
          </a:p>
          <a:p>
            <a:endParaRPr lang="en-GB" sz="1800" dirty="0">
              <a:solidFill>
                <a:srgbClr val="000000"/>
              </a:solidFill>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99678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dirty="0">
                <a:effectLst/>
                <a:latin typeface="Arial" panose="020B0604020202020204" pitchFamily="34" charset="0"/>
                <a:ea typeface="Calibri"/>
                <a:cs typeface="Arial" panose="020B0604020202020204" pitchFamily="34" charset="0"/>
              </a:rPr>
              <a:t>Presenter notes: There are three suggestions for activities. Depending on the time you have available, choose one or more activities for your colleagues to work on together to further explore the topic. Different groups could explore different activities. The activities that you do not wish to use can be deleted.</a:t>
            </a:r>
            <a:endParaRPr lang="en-US" sz="1800" dirty="0">
              <a:latin typeface="Arial" panose="020B0604020202020204" pitchFamily="34" charset="0"/>
              <a:ea typeface="Calibri"/>
              <a:cs typeface="Arial" panose="020B0604020202020204" pitchFamily="34" charset="0"/>
            </a:endParaRPr>
          </a:p>
          <a:p>
            <a:pPr>
              <a:defRPr/>
            </a:pPr>
            <a:endParaRPr lang="en-GB" sz="1800" dirty="0">
              <a:latin typeface="Arial" panose="020B0604020202020204" pitchFamily="34" charset="0"/>
              <a:ea typeface="Calibri"/>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1.Give out copies or have one copy on a screen of your current safeguarding policy. As you read through it, think of where you can make explicit links to articles i.e. could you add explicit links to Article 12 when detailing the procedures for children reporting incidents to duty bearers.</a:t>
            </a:r>
            <a:endParaRPr lang="en-GB" sz="1800" dirty="0">
              <a:latin typeface="Arial" panose="020B0604020202020204" pitchFamily="34" charset="0"/>
              <a:ea typeface="Calibri"/>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 </a:t>
            </a:r>
          </a:p>
          <a:p>
            <a:pPr>
              <a:defRPr/>
            </a:pPr>
            <a:r>
              <a:rPr lang="en-GB" sz="1800" dirty="0">
                <a:latin typeface="Arial" panose="020B0604020202020204" pitchFamily="34" charset="0"/>
                <a:cs typeface="Arial" panose="020B0604020202020204" pitchFamily="34" charset="0"/>
              </a:rPr>
              <a:t>2. Think about signage and displays around your school. Are you displaying visual images of the staff who are responsible for safeguarding. If not, could this be created so that children and staff know the chain of adults to report any incidents to. Look at the list attached and discuss if any of the suggested ideas could be developed at your school.</a:t>
            </a:r>
          </a:p>
          <a:p>
            <a:pPr>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3.Do you ask all visitors to look at your safeguarding policy? Do you have mechanisms in place for this to be incorporated into your signing-in process? Could you include safeguarding key points on visitor lanyards or visitor badge print-outs? Are there explicit links to Articles in this information? Have you included this information in your safeguarding policy?  </a:t>
            </a:r>
          </a:p>
          <a:p>
            <a:pPr>
              <a:defRPr/>
            </a:pPr>
            <a:r>
              <a:rPr lang="en-GB" sz="1800" dirty="0">
                <a:latin typeface="Arial" panose="020B0604020202020204" pitchFamily="34" charset="0"/>
                <a:ea typeface="Calibri"/>
                <a:cs typeface="Arial" panose="020B0604020202020204" pitchFamily="34" charset="0"/>
              </a:rPr>
              <a:t> </a:t>
            </a:r>
            <a:r>
              <a:rPr lang="en-GB" sz="1800" dirty="0">
                <a:effectLst/>
                <a:latin typeface="Arial" panose="020B0604020202020204" pitchFamily="34" charset="0"/>
                <a:ea typeface="Calibri"/>
                <a:cs typeface="Arial" panose="020B0604020202020204" pitchFamily="34" charset="0"/>
              </a:rPr>
              <a:t> ​</a:t>
            </a:r>
            <a:endParaRPr lang="en-GB" sz="1800" dirty="0">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Arial" panose="020B0604020202020204" pitchFamily="34" charset="0"/>
                <a:ea typeface="Calibri" panose="020F0502020204030204" pitchFamily="34" charset="0"/>
                <a:cs typeface="Arial" panose="020B0604020202020204" pitchFamily="34" charset="0"/>
              </a:rPr>
              <a:t>Presenter notes:  This example is from a secondary </a:t>
            </a:r>
            <a:r>
              <a:rPr lang="en-GB" sz="800">
                <a:effectLst/>
                <a:latin typeface="Arial" panose="020B0604020202020204" pitchFamily="34" charset="0"/>
                <a:ea typeface="Calibri" panose="020F0502020204030204" pitchFamily="34" charset="0"/>
                <a:cs typeface="Arial" panose="020B0604020202020204" pitchFamily="34" charset="0"/>
              </a:rPr>
              <a:t>setting. </a:t>
            </a:r>
            <a:r>
              <a:rPr lang="en-GB" sz="1000" b="0" i="0">
                <a:solidFill>
                  <a:srgbClr val="131313"/>
                </a:solidFill>
                <a:effectLst/>
                <a:latin typeface="Roboto" panose="02000000000000000000" pitchFamily="2" charset="0"/>
              </a:rPr>
              <a:t>This </a:t>
            </a:r>
            <a:r>
              <a:rPr lang="en-GB" sz="1000" b="0" i="0" dirty="0">
                <a:solidFill>
                  <a:srgbClr val="131313"/>
                </a:solidFill>
                <a:effectLst/>
                <a:latin typeface="Roboto" panose="02000000000000000000" pitchFamily="2" charset="0"/>
              </a:rPr>
              <a:t>session was recorded as part of the UNICEF UK Rights Respecting Schools Award Online Conference in October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dirty="0">
              <a:solidFill>
                <a:srgbClr val="13131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131313"/>
                </a:solidFill>
                <a:effectLst/>
                <a:latin typeface="Roboto" panose="02000000000000000000" pitchFamily="2" charset="0"/>
              </a:rPr>
              <a:t>Safeguarding and tackling child-on-child abuse through the framework of children’s rights with Sarah Lancaster, Head of Safeguarding at UNICEF UK Marielle Burgess and Jenni Girling from </a:t>
            </a:r>
            <a:r>
              <a:rPr lang="en-GB" sz="1200" b="0" i="0" dirty="0" err="1">
                <a:solidFill>
                  <a:srgbClr val="131313"/>
                </a:solidFill>
                <a:effectLst/>
                <a:latin typeface="Roboto" panose="02000000000000000000" pitchFamily="2" charset="0"/>
              </a:rPr>
              <a:t>Comberton</a:t>
            </a:r>
            <a:r>
              <a:rPr lang="en-GB" sz="1200" b="0" i="0" dirty="0">
                <a:solidFill>
                  <a:srgbClr val="131313"/>
                </a:solidFill>
                <a:effectLst/>
                <a:latin typeface="Roboto" panose="02000000000000000000" pitchFamily="2" charset="0"/>
              </a:rPr>
              <a:t> Village Collage. Session introduced by Katelyn Farrenson, RRSA Professional Adviser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13131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131313"/>
                </a:solidFill>
                <a:effectLst/>
                <a:latin typeface="Roboto" panose="02000000000000000000" pitchFamily="2" charset="0"/>
              </a:rPr>
              <a:t>You can read more about </a:t>
            </a:r>
            <a:r>
              <a:rPr lang="en-GB" sz="1200" b="0" i="0" dirty="0" err="1">
                <a:solidFill>
                  <a:srgbClr val="131313"/>
                </a:solidFill>
                <a:effectLst/>
                <a:latin typeface="Roboto" panose="02000000000000000000" pitchFamily="2" charset="0"/>
              </a:rPr>
              <a:t>Comberton</a:t>
            </a:r>
            <a:r>
              <a:rPr lang="en-GB" sz="1200" b="0" i="0" dirty="0">
                <a:solidFill>
                  <a:srgbClr val="131313"/>
                </a:solidFill>
                <a:effectLst/>
                <a:latin typeface="Roboto" panose="02000000000000000000" pitchFamily="2" charset="0"/>
              </a:rPr>
              <a:t> Village Collage's work in this area here: www.sec-ed.co.uk/content/best-practice/tackling-child-on-child-abuse-a-case-study/</a:t>
            </a:r>
            <a:endParaRPr lang="en-GB" sz="1000" b="0" i="0" dirty="0">
              <a:solidFill>
                <a:srgbClr val="13131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dirty="0">
              <a:solidFill>
                <a:srgbClr val="13131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131313"/>
                </a:solidFill>
                <a:effectLst/>
                <a:latin typeface="Roboto" panose="02000000000000000000" pitchFamily="2" charset="0"/>
              </a:rPr>
              <a:t>Find out more about our latest RRSA conference: https://www.unicef.org.uk/rights-respecting-schools/about-us-new/rights-respecting-schools-award-conference-virtual/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dirty="0">
              <a:solidFill>
                <a:srgbClr val="131313"/>
              </a:solidFill>
              <a:effectLst/>
              <a:latin typeface="Roboto" panose="020000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470170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Presenter notes: You could ask people to write down personal commitments in the light of this reflection and collect these in and come back to them at the start of the next term to remind colleagues of their commitment and celebrate any progress.</a:t>
            </a: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dirty="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1800" dirty="0">
              <a:latin typeface="Arial" panose="020B060402020202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Encourage your colleagues to explore the RRSA website to find additional resources. </a:t>
            </a:r>
            <a:r>
              <a:rPr lang="en-GB" sz="1800" dirty="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a:effectLst/>
              <a:latin typeface="Arial" panose="020B0604020202020204" pitchFamily="34" charset="0"/>
              <a:ea typeface="Times New Roman" panose="02020603050405020304" pitchFamily="18"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dirty="0">
                <a:effectLst/>
                <a:latin typeface="Arial" panose="020B0604020202020204" pitchFamily="34" charset="0"/>
                <a:ea typeface="Calibri" panose="020F0502020204030204" pitchFamily="34" charset="0"/>
                <a:cs typeface="Arial" panose="020B0604020202020204" pitchFamily="34" charset="0"/>
              </a:rPr>
              <a:t>Presenter notes: Please edit the aims of the session to suit the time you have available for your session.  ​</a:t>
            </a:r>
          </a:p>
          <a:p>
            <a:pPr algn="l" rtl="0" fontAlgn="base"/>
            <a:r>
              <a:rPr lang="en-GB" sz="1800" kern="100" dirty="0">
                <a:effectLst/>
                <a:latin typeface="Arial" panose="020B0604020202020204" pitchFamily="34" charset="0"/>
                <a:ea typeface="Calibri" panose="020F0502020204030204" pitchFamily="34" charset="0"/>
                <a:cs typeface="Arial" panose="020B0604020202020204" pitchFamily="34" charset="0"/>
              </a:rPr>
              <a:t>​</a:t>
            </a:r>
          </a:p>
          <a:p>
            <a:pPr algn="l" rtl="0" fontAlgn="base"/>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algn="l" rtl="0" fontAlgn="base"/>
            <a:r>
              <a:rPr lang="en-GB" sz="1800" kern="100" dirty="0">
                <a:effectLst/>
                <a:latin typeface="Arial" panose="020B0604020202020204" pitchFamily="34" charset="0"/>
                <a:ea typeface="Calibri" panose="020F0502020204030204" pitchFamily="34" charset="0"/>
                <a:cs typeface="Arial" panose="020B0604020202020204" pitchFamily="34" charset="0"/>
              </a:rPr>
              <a:t>This session is intended to support you in supporting staff to develop their understanding of what safeguarding is, and how it should be underpinned by articles to support your journey as a school. </a:t>
            </a:r>
            <a:r>
              <a:rPr lang="en-GB" sz="1800" b="0" i="0" dirty="0">
                <a:solidFill>
                  <a:srgbClr val="000000"/>
                </a:solidFill>
                <a:effectLst/>
                <a:latin typeface="Arial" panose="020B0604020202020204" pitchFamily="34" charset="0"/>
                <a:cs typeface="Arial" panose="020B0604020202020204" pitchFamily="34" charset="0"/>
              </a:rPr>
              <a:t>. </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b="0" i="0" dirty="0">
                <a:solidFill>
                  <a:srgbClr val="444444"/>
                </a:solidFill>
                <a:effectLst/>
                <a:latin typeface="Arial" panose="020B0604020202020204" pitchFamily="34" charset="0"/>
                <a:cs typeface="Arial" panose="020B0604020202020204" pitchFamily="34" charset="0"/>
              </a:rPr>
              <a:t>​</a:t>
            </a:r>
          </a:p>
          <a:p>
            <a:pPr algn="l" rtl="0" fontAlgn="base"/>
            <a:r>
              <a:rPr lang="en-GB" sz="1800" b="0" i="0" dirty="0">
                <a:solidFill>
                  <a:srgbClr val="444444"/>
                </a:solidFill>
                <a:effectLst/>
                <a:latin typeface="Arial" panose="020B0604020202020204" pitchFamily="34" charset="0"/>
                <a:cs typeface="Arial" panose="020B0604020202020204" pitchFamily="34" charset="0"/>
              </a:rPr>
              <a:t>​</a:t>
            </a:r>
          </a:p>
          <a:p>
            <a:pPr algn="l" rtl="0" fontAlgn="base"/>
            <a:endParaRPr lang="en-GB" sz="1800"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The video complements the content of this pack and can also be used separately.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Presenter notes: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This spotlight pack has links to Strand B: Teaching and learning THROUGH rights, in particular, Outcome 4 where children and young people feel safe and protected and know what to do if they need support. This should be linked to any safeguarding work that you do.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full text of the Strands and Outcomes of the Award can be found here:​​</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www.unicef.org.uk/rights-respecting-schools/wp-content/uploads/sites/4/2015/06/RRSA-Strands-and-Outcomes-at-Silver-and-Gold-1.pdf</a:t>
            </a: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rial" panose="020B0604020202020204" pitchFamily="34" charset="0"/>
                <a:cs typeface="Arial" panose="020B0604020202020204" pitchFamily="34" charset="0"/>
              </a:rPr>
              <a:t>Presenter notes: When showing this slide in presenter mode the articles will appear on click. ​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safeguarding?  Give good time for people to think about and discuss the links. Your colleagues may identify different articles to the ones displayed. If time permits, encourage staff to explain their choices.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Think about what Chloe talked about in the video - There are lots of rights in the United Nations Convention on the Rights of the Child that relate to safeguarding: Article 19, which states that children have the right to be protected from all forms of violence, abuse, neglect and bad treatment, Then there are Articles 32-38, which talk about every child’s right to be protected from sexual abuse, trafficking, labour, illegal use of drugs, other forms of exploitation, detention, and conflict.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The General Principles are also important in safeguarding - Article 2: non-discrimination, reminds us that every child, whatever ethnicity, gender, religion, language, ability, disability, their family background – whatever is going on in their life outside of school, our biggest hope is that they would walk into our school and just know they are safe – and know that every adult is doing their part to build that friendly, inclusive, safe culture, and as in Article 12, a place where their voice is heard in all matters that impact them, with their views taken seriously.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CRC Summary: unicef.uk/</a:t>
            </a:r>
            <a:r>
              <a:rPr lang="en-GB" sz="1800" b="0" i="0" dirty="0" err="1">
                <a:solidFill>
                  <a:srgbClr val="000000"/>
                </a:solidFill>
                <a:effectLst/>
                <a:latin typeface="Arial" panose="020B0604020202020204" pitchFamily="34" charset="0"/>
                <a:cs typeface="Arial" panose="020B0604020202020204" pitchFamily="34" charset="0"/>
              </a:rPr>
              <a:t>CRC_Icons</a:t>
            </a:r>
            <a:endParaRPr lang="en-GB" dirty="0">
              <a:solidFill>
                <a:srgbClr val="444444"/>
              </a:solidFill>
              <a:ea typeface="Calibri"/>
              <a:cs typeface="Calibri"/>
            </a:endParaRPr>
          </a:p>
          <a:p>
            <a:endParaRPr lang="en-GB" dirty="0">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1344407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pic>
        <p:nvPicPr>
          <p:cNvPr id="3" name="Picture 2" descr="A group of children in a classroom&#10;&#10;Description automatically generated">
            <a:extLst>
              <a:ext uri="{FF2B5EF4-FFF2-40B4-BE49-F238E27FC236}">
                <a16:creationId xmlns:a16="http://schemas.microsoft.com/office/drawing/2014/main" id="{79A8BE90-EB97-C5B9-F8B6-A80E6E1922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448" r="20448"/>
          <a:stretch/>
        </p:blipFill>
        <p:spPr>
          <a:xfrm>
            <a:off x="6096000" y="0"/>
            <a:ext cx="6096000" cy="6876093"/>
          </a:xfrm>
          <a:prstGeom prst="rect">
            <a:avLst/>
          </a:prstGeom>
        </p:spPr>
      </p:pic>
      <p:sp>
        <p:nvSpPr>
          <p:cNvPr id="4" name="TextBox 3">
            <a:extLst>
              <a:ext uri="{FF2B5EF4-FFF2-40B4-BE49-F238E27FC236}">
                <a16:creationId xmlns:a16="http://schemas.microsoft.com/office/drawing/2014/main" id="{DBE36EEA-DBDF-1F93-480F-B06A56874660}"/>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20/06/2024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s://www.unicef.org.uk/rights-respecting-schools/wp-content/uploads/sites/4/2024/06/Safeguarding-and-Childrens-Rights-Ideas_Handout_June-2024.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unicef.org.uk/rights-respecting-schools/wp-content/uploads/sites/4/2024/06/Safeguarding-and-Childrens-Rights-Ideas_Handout_June-2024.pdf"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ideo" Target="https://www.youtube.com/embed/ob9xAEDoNdM?feature=oembed" TargetMode="External"/><Relationship Id="rId5" Type="http://schemas.openxmlformats.org/officeDocument/2006/relationships/image" Target="../media/image50.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b9xAEDoNdM"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hyperlink" Target="http://www.unicef.org.uk/rights-respecting-schools/resources/teaching-resources/guidance-assemblies-lessons/article-of-the-week/%20&#8203;" TargetMode="External"/><Relationship Id="rId4" Type="http://schemas.openxmlformats.org/officeDocument/2006/relationships/hyperlink" Target="https://www.unicef.org.uk/rights-respecting-schools/wp-content/uploads/sites/4/2024/06/Safeguarding-and-Childrens-Rights-Ideas_Handout_June-2024.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IfOFrqYqEwA?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eastbury-community-school-safeguardin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longstone-special-school-safeguardin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Univers LT Pro 85 XBlack" panose="020B0A04040702020204" pitchFamily="34" charset="0"/>
              </a:rPr>
              <a:t>CAMPAIGNING IN SCHOOL</a:t>
            </a:r>
          </a:p>
        </p:txBody>
      </p:sp>
      <p:pic>
        <p:nvPicPr>
          <p:cNvPr id="12" name="Picture 11" descr="A group of children in a classroom&#10;&#10;Description automatically generated">
            <a:extLst>
              <a:ext uri="{FF2B5EF4-FFF2-40B4-BE49-F238E27FC236}">
                <a16:creationId xmlns:a16="http://schemas.microsoft.com/office/drawing/2014/main" id="{429F2252-5560-5EEF-F792-2E75CA31B3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46" b="5280"/>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842E8F6F-4E4A-59CA-C01B-0B7791E61945}"/>
              </a:ext>
            </a:extLst>
          </p:cNvPr>
          <p:cNvPicPr>
            <a:picLocks noChangeAspect="1"/>
          </p:cNvPicPr>
          <p:nvPr/>
        </p:nvPicPr>
        <p:blipFill>
          <a:blip r:embed="rId4"/>
          <a:stretch>
            <a:fillRect/>
          </a:stretch>
        </p:blipFill>
        <p:spPr>
          <a:xfrm>
            <a:off x="7680518" y="4633326"/>
            <a:ext cx="4216761" cy="2034101"/>
          </a:xfrm>
          <a:prstGeom prst="rect">
            <a:avLst/>
          </a:prstGeom>
        </p:spPr>
      </p:pic>
      <p:pic>
        <p:nvPicPr>
          <p:cNvPr id="14" name="Picture 13" descr="A blue sign with white text and children holding hands&#10;&#10;Description automatically generated">
            <a:extLst>
              <a:ext uri="{FF2B5EF4-FFF2-40B4-BE49-F238E27FC236}">
                <a16:creationId xmlns:a16="http://schemas.microsoft.com/office/drawing/2014/main" id="{FF9E828D-8B93-5105-2BA2-0C624DB67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850" y="-29980"/>
            <a:ext cx="2468429" cy="2034101"/>
          </a:xfrm>
          <a:prstGeom prst="rect">
            <a:avLst/>
          </a:prstGeom>
        </p:spPr>
      </p:pic>
      <p:sp>
        <p:nvSpPr>
          <p:cNvPr id="15" name="Rectangle 14">
            <a:extLst>
              <a:ext uri="{FF2B5EF4-FFF2-40B4-BE49-F238E27FC236}">
                <a16:creationId xmlns:a16="http://schemas.microsoft.com/office/drawing/2014/main" id="{12859E71-05E5-83C2-A019-A51E63C2AAE4}"/>
              </a:ext>
            </a:extLst>
          </p:cNvPr>
          <p:cNvSpPr/>
          <p:nvPr/>
        </p:nvSpPr>
        <p:spPr>
          <a:xfrm>
            <a:off x="203200" y="5878961"/>
            <a:ext cx="2909870" cy="5871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latin typeface="Arial Black" panose="020B0A04020102020204" pitchFamily="34" charset="0"/>
              </a:rPr>
              <a:t>SAFEGUARDING</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6EE7F045-53C4-0C74-0D59-1812075397B7}"/>
              </a:ext>
            </a:extLst>
          </p:cNvPr>
          <p:cNvSpPr txBox="1"/>
          <p:nvPr/>
        </p:nvSpPr>
        <p:spPr>
          <a:xfrm>
            <a:off x="777501" y="2633490"/>
            <a:ext cx="2927730" cy="2585323"/>
          </a:xfrm>
          <a:prstGeom prst="rect">
            <a:avLst/>
          </a:prstGeom>
          <a:noFill/>
        </p:spPr>
        <p:txBody>
          <a:bodyPr wrap="square" lIns="91440" tIns="45720" rIns="91440" bIns="45720" rtlCol="0" anchor="t">
            <a:spAutoFit/>
          </a:bodyPr>
          <a:lstStyle/>
          <a:p>
            <a:pPr algn="ctr"/>
            <a:r>
              <a:rPr lang="en-GB" dirty="0">
                <a:effectLst/>
                <a:latin typeface="Arial" panose="020B0604020202020204" pitchFamily="34" charset="0"/>
                <a:ea typeface="Calibri" panose="020F0502020204030204" pitchFamily="34" charset="0"/>
                <a:cs typeface="Arial" panose="020B0604020202020204" pitchFamily="34" charset="0"/>
              </a:rPr>
              <a:t>1. Do children in our school understand the work we do on safeguarding within the context of rights? How could we strengthen our understanding that keeping them safe is enshrined within the CRC?</a:t>
            </a:r>
          </a:p>
        </p:txBody>
      </p:sp>
      <p:sp>
        <p:nvSpPr>
          <p:cNvPr id="8" name="TextBox 7">
            <a:extLst>
              <a:ext uri="{FF2B5EF4-FFF2-40B4-BE49-F238E27FC236}">
                <a16:creationId xmlns:a16="http://schemas.microsoft.com/office/drawing/2014/main" id="{1C0311CC-FF9B-9152-AD4B-73E7BEFCC0F4}"/>
              </a:ext>
            </a:extLst>
          </p:cNvPr>
          <p:cNvSpPr txBox="1"/>
          <p:nvPr/>
        </p:nvSpPr>
        <p:spPr>
          <a:xfrm>
            <a:off x="4777165" y="2303902"/>
            <a:ext cx="2803357" cy="333084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kern="100" dirty="0">
                <a:effectLst/>
                <a:latin typeface="Arial" panose="020B0604020202020204" pitchFamily="34" charset="0"/>
                <a:ea typeface="Calibri" panose="020F0502020204030204" pitchFamily="34" charset="0"/>
                <a:cs typeface="Arial" panose="020B0604020202020204" pitchFamily="34" charset="0"/>
              </a:rPr>
              <a:t>2. Rights Respecting Schools often report that safeguarding disclosures can increase as children develop their knowledge of rights. Discuss why this may be the case. </a:t>
            </a:r>
            <a:r>
              <a:rPr lang="en-GB" kern="100" dirty="0">
                <a:latin typeface="Arial" panose="020B0604020202020204" pitchFamily="34" charset="0"/>
                <a:ea typeface="Calibri" panose="020F0502020204030204" pitchFamily="34" charset="0"/>
                <a:cs typeface="Arial" panose="020B0604020202020204" pitchFamily="34" charset="0"/>
                <a:hlinkClick r:id="rId4"/>
              </a:rPr>
              <a:t>This </a:t>
            </a:r>
            <a:r>
              <a:rPr lang="en-GB" kern="100" dirty="0">
                <a:effectLst/>
                <a:latin typeface="Arial" panose="020B0604020202020204" pitchFamily="34" charset="0"/>
                <a:ea typeface="Calibri" panose="020F0502020204030204" pitchFamily="34" charset="0"/>
                <a:cs typeface="Arial" panose="020B0604020202020204" pitchFamily="34" charset="0"/>
                <a:hlinkClick r:id="rId4"/>
              </a:rPr>
              <a:t>resource </a:t>
            </a:r>
            <a:r>
              <a:rPr lang="en-GB" kern="100" dirty="0">
                <a:effectLst/>
                <a:latin typeface="Arial" panose="020B0604020202020204" pitchFamily="34" charset="0"/>
                <a:ea typeface="Calibri" panose="020F0502020204030204" pitchFamily="34" charset="0"/>
                <a:cs typeface="Arial" panose="020B0604020202020204" pitchFamily="34" charset="0"/>
              </a:rPr>
              <a:t>can help us think how we can link Safeguarding and rights more closely. </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441C42-84B9-461E-1D1D-BB49BE7DC194}"/>
              </a:ext>
            </a:extLst>
          </p:cNvPr>
          <p:cNvSpPr txBox="1"/>
          <p:nvPr/>
        </p:nvSpPr>
        <p:spPr>
          <a:xfrm>
            <a:off x="8498489" y="2589094"/>
            <a:ext cx="3075619" cy="1552669"/>
          </a:xfrm>
          <a:prstGeom prst="rect">
            <a:avLst/>
          </a:prstGeom>
          <a:noFill/>
        </p:spPr>
        <p:txBody>
          <a:bodyPr wrap="square" lIns="91440" tIns="45720" rIns="91440" bIns="45720" rtlCol="0" anchor="t">
            <a:spAutoFit/>
          </a:bodyPr>
          <a:lstStyle/>
          <a:p>
            <a:pPr lvl="0" algn="ctr">
              <a:lnSpc>
                <a:spcPct val="107000"/>
              </a:lnSpc>
              <a:spcAft>
                <a:spcPts val="800"/>
              </a:spcAft>
            </a:pPr>
            <a:r>
              <a:rPr lang="en-GB" kern="100" dirty="0">
                <a:effectLst/>
                <a:latin typeface="Arial" panose="020B0604020202020204" pitchFamily="34" charset="0"/>
                <a:ea typeface="Calibri" panose="020F0502020204030204" pitchFamily="34" charset="0"/>
                <a:cs typeface="Arial" panose="020B0604020202020204" pitchFamily="34" charset="0"/>
              </a:rPr>
              <a:t>3. How can we ensure the dignity of children is preserved when supporting them through a safeguarding issue?</a:t>
            </a:r>
          </a:p>
        </p:txBody>
      </p:sp>
    </p:spTree>
    <p:extLst>
      <p:ext uri="{BB962C8B-B14F-4D97-AF65-F5344CB8AC3E}">
        <p14:creationId xmlns:p14="http://schemas.microsoft.com/office/powerpoint/2010/main" val="374516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192310"/>
            <a:ext cx="3652182"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7941FE24-1263-6F99-804A-B4A27B7A8009}"/>
              </a:ext>
            </a:extLst>
          </p:cNvPr>
          <p:cNvSpPr txBox="1"/>
          <p:nvPr/>
        </p:nvSpPr>
        <p:spPr>
          <a:xfrm>
            <a:off x="771699" y="2630497"/>
            <a:ext cx="2980862" cy="2554545"/>
          </a:xfrm>
          <a:prstGeom prst="rect">
            <a:avLst/>
          </a:prstGeom>
          <a:noFill/>
        </p:spPr>
        <p:txBody>
          <a:bodyPr wrap="square" lIns="91440" tIns="45720" rIns="91440" bIns="45720" rtlCol="0" anchor="t">
            <a:spAutoFit/>
          </a:bodyPr>
          <a:lstStyle/>
          <a:p>
            <a:pPr algn="ctr"/>
            <a:r>
              <a:rPr lang="en-GB" sz="2000" b="0" i="0" dirty="0">
                <a:effectLst/>
                <a:latin typeface="Arial"/>
                <a:cs typeface="Arial"/>
              </a:rPr>
              <a:t>1. As a team lets look at our Safeguarding policy and processes. Are links to rights made explicit? Consider how we can strengthen this. Do </a:t>
            </a:r>
            <a:r>
              <a:rPr lang="en-GB" sz="2000" dirty="0">
                <a:latin typeface="Arial"/>
                <a:cs typeface="Arial"/>
              </a:rPr>
              <a:t>we</a:t>
            </a:r>
            <a:r>
              <a:rPr lang="en-GB" sz="2000" b="0" i="0" dirty="0">
                <a:effectLst/>
                <a:latin typeface="Arial"/>
                <a:cs typeface="Arial"/>
              </a:rPr>
              <a:t> have a child friendly version of this policy?</a:t>
            </a:r>
            <a:endParaRPr lang="en-GB" sz="2000" i="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1684C5A-42DC-4F02-3F4A-7DB2BD1BDD21}"/>
              </a:ext>
            </a:extLst>
          </p:cNvPr>
          <p:cNvSpPr txBox="1"/>
          <p:nvPr/>
        </p:nvSpPr>
        <p:spPr>
          <a:xfrm>
            <a:off x="4560889" y="2630497"/>
            <a:ext cx="3153065" cy="2554545"/>
          </a:xfrm>
          <a:prstGeom prst="rect">
            <a:avLst/>
          </a:prstGeom>
          <a:noFill/>
        </p:spPr>
        <p:txBody>
          <a:bodyPr wrap="square" lIns="91440" tIns="45720" rIns="91440" bIns="45720" rtlCol="0" anchor="t">
            <a:spAutoFit/>
          </a:bodyPr>
          <a:lstStyle/>
          <a:p>
            <a:pPr algn="ctr"/>
            <a:r>
              <a:rPr lang="en-GB" sz="2000" kern="100" dirty="0">
                <a:latin typeface="Arial"/>
                <a:ea typeface="Calibri" panose="020F0502020204030204" pitchFamily="34" charset="0"/>
                <a:cs typeface="Arial"/>
              </a:rPr>
              <a:t>2. How can we ensure children are clear about what to do if they have concerns? ​</a:t>
            </a:r>
          </a:p>
          <a:p>
            <a:pPr algn="ctr"/>
            <a:r>
              <a:rPr lang="en-GB" sz="2000" kern="100" dirty="0">
                <a:latin typeface="Arial"/>
                <a:ea typeface="Calibri" panose="020F0502020204030204" pitchFamily="34" charset="0"/>
                <a:cs typeface="Arial"/>
                <a:hlinkClick r:id="rId4"/>
              </a:rPr>
              <a:t>Look at the list of suggestions</a:t>
            </a:r>
            <a:r>
              <a:rPr lang="en-GB" sz="2000" kern="100" dirty="0">
                <a:latin typeface="Arial"/>
                <a:ea typeface="Calibri" panose="020F0502020204030204" pitchFamily="34" charset="0"/>
                <a:cs typeface="Arial"/>
              </a:rPr>
              <a:t> from other Rights Respecting schools.</a:t>
            </a:r>
            <a:endParaRPr lang="en-GB" sz="2000" kern="1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172AB8-B6D0-FD96-C365-BBAB2E5AAE0A}"/>
              </a:ext>
            </a:extLst>
          </p:cNvPr>
          <p:cNvSpPr txBox="1"/>
          <p:nvPr/>
        </p:nvSpPr>
        <p:spPr>
          <a:xfrm>
            <a:off x="8521868" y="2630497"/>
            <a:ext cx="3153065" cy="2246769"/>
          </a:xfrm>
          <a:prstGeom prst="rect">
            <a:avLst/>
          </a:prstGeom>
          <a:noFill/>
        </p:spPr>
        <p:txBody>
          <a:bodyPr wrap="square" lIns="91440" tIns="45720" rIns="91440" bIns="45720" rtlCol="0" anchor="t">
            <a:spAutoFit/>
          </a:bodyPr>
          <a:lstStyle/>
          <a:p>
            <a:pPr algn="ctr"/>
            <a:r>
              <a:rPr lang="en-GB" sz="2000" kern="100" dirty="0">
                <a:effectLst/>
                <a:latin typeface="Arial"/>
                <a:ea typeface="Calibri" panose="020F0502020204030204" pitchFamily="34" charset="0"/>
                <a:cs typeface="Arial"/>
              </a:rPr>
              <a:t>3. Consider how we can make sure that visitors to our school are aware of and play an active role in supporting our policy and procedures on how to keep children safe.</a:t>
            </a:r>
            <a:endParaRPr lang="en-GB" sz="2000"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6D2499-22D4-B20F-FE77-0F213EEEDCAF}"/>
              </a:ext>
            </a:extLst>
          </p:cNvPr>
          <p:cNvSpPr>
            <a:spLocks noGrp="1"/>
          </p:cNvSpPr>
          <p:nvPr>
            <p:ph type="body" sz="quarter" idx="14"/>
          </p:nvPr>
        </p:nvSpPr>
        <p:spPr>
          <a:xfrm>
            <a:off x="678027" y="294493"/>
            <a:ext cx="10835945" cy="1253402"/>
          </a:xfrm>
        </p:spPr>
        <p:txBody>
          <a:bodyPr/>
          <a:lstStyle/>
          <a:p>
            <a:r>
              <a:rPr lang="en-GB" dirty="0"/>
              <a:t>RRSA Conference 2023 – Session on Safeguarding and Children’s Rights</a:t>
            </a:r>
          </a:p>
        </p:txBody>
      </p:sp>
      <p:sp>
        <p:nvSpPr>
          <p:cNvPr id="7" name="Text Placeholder 6">
            <a:extLst>
              <a:ext uri="{FF2B5EF4-FFF2-40B4-BE49-F238E27FC236}">
                <a16:creationId xmlns:a16="http://schemas.microsoft.com/office/drawing/2014/main" id="{DA2187D8-8B39-A0D1-A192-AD1BF0385CD1}"/>
              </a:ext>
            </a:extLst>
          </p:cNvPr>
          <p:cNvSpPr>
            <a:spLocks noGrp="1"/>
          </p:cNvSpPr>
          <p:nvPr>
            <p:ph type="body" sz="quarter" idx="23"/>
          </p:nvPr>
        </p:nvSpPr>
        <p:spPr>
          <a:xfrm>
            <a:off x="2431250" y="5661836"/>
            <a:ext cx="7134888" cy="2392328"/>
          </a:xfrm>
        </p:spPr>
        <p:txBody>
          <a:bodyPr/>
          <a:lstStyle/>
          <a:p>
            <a:pPr algn="ctr"/>
            <a:r>
              <a:rPr lang="en-GB" dirty="0"/>
              <a:t>Safeguarding and tackling child-on-child abuse through the framework of children’s rights with Sarah Lancaster, Head of Safeguarding at UNICEF UK Marielle Burgess and Jenni Girling from </a:t>
            </a:r>
            <a:r>
              <a:rPr lang="en-GB" dirty="0" err="1"/>
              <a:t>Comberton</a:t>
            </a:r>
            <a:r>
              <a:rPr lang="en-GB" dirty="0"/>
              <a:t> Village Collage. </a:t>
            </a:r>
          </a:p>
        </p:txBody>
      </p:sp>
      <p:pic>
        <p:nvPicPr>
          <p:cNvPr id="9" name="Picture 8" descr="A blue rectangle with black border&#10;&#10;Description automatically generated">
            <a:extLst>
              <a:ext uri="{FF2B5EF4-FFF2-40B4-BE49-F238E27FC236}">
                <a16:creationId xmlns:a16="http://schemas.microsoft.com/office/drawing/2014/main" id="{6219C408-5F3D-BB93-05C6-20AEB7945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232" y="1411641"/>
            <a:ext cx="7304923" cy="4386449"/>
          </a:xfrm>
          <a:prstGeom prst="rect">
            <a:avLst/>
          </a:prstGeom>
        </p:spPr>
      </p:pic>
      <p:pic>
        <p:nvPicPr>
          <p:cNvPr id="10" name="Online Media 1" title="Safeguarding and tackling child on child abuse through children’s rights: RRSA Conference 2023">
            <a:hlinkClick r:id="" action="ppaction://media"/>
            <a:extLst>
              <a:ext uri="{FF2B5EF4-FFF2-40B4-BE49-F238E27FC236}">
                <a16:creationId xmlns:a16="http://schemas.microsoft.com/office/drawing/2014/main" id="{D06CC88B-61BD-5BBA-658F-B0813513D856}"/>
              </a:ext>
            </a:extLst>
          </p:cNvPr>
          <p:cNvPicPr>
            <a:picLocks noRot="1" noChangeAspect="1"/>
          </p:cNvPicPr>
          <p:nvPr>
            <a:videoFile r:link="rId1"/>
          </p:nvPr>
        </p:nvPicPr>
        <p:blipFill>
          <a:blip r:embed="rId5"/>
          <a:stretch>
            <a:fillRect/>
          </a:stretch>
        </p:blipFill>
        <p:spPr>
          <a:xfrm>
            <a:off x="3498129" y="2029726"/>
            <a:ext cx="5195742" cy="2935594"/>
          </a:xfrm>
          <a:prstGeom prst="rect">
            <a:avLst/>
          </a:prstGeom>
        </p:spPr>
      </p:pic>
    </p:spTree>
    <p:extLst>
      <p:ext uri="{BB962C8B-B14F-4D97-AF65-F5344CB8AC3E}">
        <p14:creationId xmlns:p14="http://schemas.microsoft.com/office/powerpoint/2010/main" val="6293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370205" y="1559713"/>
            <a:ext cx="5338363" cy="3640868"/>
          </a:xfrm>
          <a:prstGeom prst="rect">
            <a:avLst/>
          </a:prstGeom>
          <a:noFill/>
        </p:spPr>
        <p:txBody>
          <a:bodyPr wrap="square" rtlCol="0">
            <a:spAutoFit/>
          </a:bodyPr>
          <a:lstStyle/>
          <a:p>
            <a:pPr marL="285750" indent="-285750">
              <a:lnSpc>
                <a:spcPts val="3120"/>
              </a:lnSpc>
              <a:buClr>
                <a:srgbClr val="FF6937"/>
              </a:buClr>
              <a:buFont typeface="Arial" panose="020B0604020202020204" pitchFamily="34" charset="0"/>
              <a:buChar char="•"/>
            </a:pPr>
            <a:r>
              <a:rPr lang="en-GB" sz="2400" dirty="0">
                <a:latin typeface="Arial"/>
                <a:cs typeface="Arial"/>
              </a:rPr>
              <a:t>After this week's discussions, what will be your immediate next steps to ensure your safeguarding procedures are underpinned by articles moving forward? ​</a:t>
            </a:r>
          </a:p>
          <a:p>
            <a:pPr marL="285750" indent="-285750">
              <a:lnSpc>
                <a:spcPts val="3120"/>
              </a:lnSpc>
              <a:buClr>
                <a:srgbClr val="FF6937"/>
              </a:buClr>
              <a:buFont typeface="Arial" panose="020B0604020202020204" pitchFamily="34" charset="0"/>
              <a:buChar char="•"/>
            </a:pPr>
            <a:endParaRPr lang="en-GB" sz="2400" dirty="0">
              <a:latin typeface="Arial"/>
              <a:cs typeface="Arial"/>
            </a:endParaRPr>
          </a:p>
          <a:p>
            <a:pPr marL="285750" indent="-285750">
              <a:lnSpc>
                <a:spcPts val="3120"/>
              </a:lnSpc>
              <a:buClr>
                <a:srgbClr val="FF6937"/>
              </a:buClr>
              <a:buFont typeface="Arial" panose="020B0604020202020204" pitchFamily="34" charset="0"/>
              <a:buChar char="•"/>
            </a:pPr>
            <a:r>
              <a:rPr lang="en-GB" sz="2400" dirty="0">
                <a:latin typeface="Arial"/>
                <a:cs typeface="Arial"/>
              </a:rPr>
              <a:t>Can you add any of these actions to your current RRSA action plan for the coming academic year?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8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a:t>You may find the following resources useful for your work on participation:</a:t>
            </a:r>
            <a:endParaRPr lang="en-US"/>
          </a:p>
        </p:txBody>
      </p:sp>
      <p:sp>
        <p:nvSpPr>
          <p:cNvPr id="5" name="TextBox 4">
            <a:extLst>
              <a:ext uri="{FF2B5EF4-FFF2-40B4-BE49-F238E27FC236}">
                <a16:creationId xmlns:a16="http://schemas.microsoft.com/office/drawing/2014/main" id="{20A999AD-1C17-BEE3-9ACB-A58F40FBBD2E}"/>
              </a:ext>
            </a:extLst>
          </p:cNvPr>
          <p:cNvSpPr txBox="1"/>
          <p:nvPr/>
        </p:nvSpPr>
        <p:spPr>
          <a:xfrm>
            <a:off x="443968" y="1715418"/>
            <a:ext cx="11543622" cy="959943"/>
          </a:xfrm>
          <a:prstGeom prst="rect">
            <a:avLst/>
          </a:prstGeom>
          <a:noFill/>
        </p:spPr>
        <p:txBody>
          <a:bodyPr wrap="square" lIns="91440" tIns="45720" rIns="91440" bIns="45720" rtlCol="0" anchor="t">
            <a:spAutoFit/>
          </a:bodyPr>
          <a:lstStyle/>
          <a:p>
            <a:pPr marL="285750" lvl="0" indent="-285750">
              <a:lnSpc>
                <a:spcPct val="107000"/>
              </a:lnSpc>
              <a:buFont typeface="Arial" panose="020B0604020202020204" pitchFamily="34" charset="0"/>
              <a:buChar char="•"/>
            </a:pPr>
            <a:r>
              <a:rPr lang="en-GB" kern="100" dirty="0">
                <a:solidFill>
                  <a:srgbClr val="FFFF00"/>
                </a:solidFill>
                <a:effectLst/>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Safeguarding session from RRSA conference ​</a:t>
            </a:r>
            <a:endParaRPr lang="en-GB" kern="100" dirty="0">
              <a:solidFill>
                <a:srgbClr val="FFFF00"/>
              </a:solidFill>
              <a:effectLst/>
              <a:latin typeface="Arial"/>
              <a:ea typeface="Calibri" panose="020F0502020204030204" pitchFamily="34" charset="0"/>
              <a:cs typeface="Arial"/>
            </a:endParaRPr>
          </a:p>
          <a:p>
            <a:pPr marL="285750" lvl="0" indent="-285750">
              <a:lnSpc>
                <a:spcPct val="107000"/>
              </a:lnSpc>
              <a:buFont typeface="Arial" panose="020B0604020202020204" pitchFamily="34" charset="0"/>
              <a:buChar char="•"/>
            </a:pPr>
            <a:r>
              <a:rPr lang="en-GB" kern="100" dirty="0">
                <a:solidFill>
                  <a:srgbClr val="FFFF00"/>
                </a:solidFill>
                <a:effectLst/>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Strengthening Safeguarding through Rights</a:t>
            </a:r>
            <a:r>
              <a:rPr lang="en-GB" kern="100" dirty="0">
                <a:solidFill>
                  <a:srgbClr val="FFFF00"/>
                </a:solidFill>
                <a:effectLst/>
                <a:latin typeface="Arial"/>
                <a:ea typeface="Calibri" panose="020F0502020204030204" pitchFamily="34" charset="0"/>
                <a:cs typeface="Arial"/>
              </a:rPr>
              <a:t> – a list of ideas for bringing rights into your safeguarding work.</a:t>
            </a:r>
          </a:p>
          <a:p>
            <a:pPr marL="285750" indent="-285750">
              <a:lnSpc>
                <a:spcPct val="107000"/>
              </a:lnSpc>
              <a:buFont typeface="Arial" panose="020B0604020202020204" pitchFamily="34" charset="0"/>
              <a:buChar char="•"/>
            </a:pPr>
            <a:r>
              <a:rPr lang="en-GB" kern="100" dirty="0">
                <a:solidFill>
                  <a:srgbClr val="FFFF00"/>
                </a:solidFill>
                <a:effectLst/>
                <a:latin typeface="Arial"/>
                <a:ea typeface="Calibri" panose="020F0502020204030204" pitchFamily="34" charset="0"/>
                <a:cs typeface="Arial"/>
              </a:rPr>
              <a:t>Explore </a:t>
            </a:r>
            <a:r>
              <a:rPr lang="en-GB" kern="100" dirty="0">
                <a:solidFill>
                  <a:srgbClr val="FFFF00"/>
                </a:solidFill>
                <a:effectLst/>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Article of the Week</a:t>
            </a:r>
            <a:r>
              <a:rPr lang="en-GB" kern="100" dirty="0">
                <a:solidFill>
                  <a:srgbClr val="FFFF00"/>
                </a:solidFill>
                <a:effectLst/>
                <a:latin typeface="Arial"/>
                <a:ea typeface="Calibri" panose="020F0502020204030204" pitchFamily="34" charset="0"/>
                <a:cs typeface="Arial"/>
              </a:rPr>
              <a:t> packs that link into this month’s Articles</a:t>
            </a: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chor="t">
            <a:normAutofit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a:cs typeface="Arial"/>
              </a:rPr>
              <a:t>Slide 3: Aims of the Session</a:t>
            </a:r>
          </a:p>
          <a:p>
            <a:pPr>
              <a:lnSpc>
                <a:spcPct val="150000"/>
              </a:lnSpc>
            </a:pPr>
            <a:r>
              <a:rPr lang="en-US" dirty="0">
                <a:solidFill>
                  <a:schemeClr val="tx1"/>
                </a:solidFill>
                <a:latin typeface="Arial"/>
                <a:cs typeface="Arial"/>
              </a:rPr>
              <a:t>Slide 4: Ways to use this pack </a:t>
            </a:r>
            <a:endParaRPr lang="en-US" dirty="0">
              <a:solidFill>
                <a:schemeClr val="tx1"/>
              </a:solidFill>
              <a:latin typeface="Arial" panose="020B0604020202020204" pitchFamily="34" charset="0"/>
              <a:cs typeface="Arial" panose="020B0604020202020204" pitchFamily="34" charset="0"/>
            </a:endParaRPr>
          </a:p>
          <a:p>
            <a:pPr>
              <a:lnSpc>
                <a:spcPct val="150000"/>
              </a:lnSpc>
            </a:pPr>
            <a:r>
              <a:rPr lang="en-US" dirty="0">
                <a:solidFill>
                  <a:schemeClr val="tx1"/>
                </a:solidFill>
                <a:latin typeface="Arial"/>
                <a:cs typeface="Arial"/>
              </a:rPr>
              <a:t>Slide 5 : Introducing this month’s Spotlight</a:t>
            </a:r>
          </a:p>
          <a:p>
            <a:pPr>
              <a:lnSpc>
                <a:spcPct val="150000"/>
              </a:lnSpc>
            </a:pPr>
            <a:r>
              <a:rPr lang="en-US" dirty="0">
                <a:solidFill>
                  <a:schemeClr val="tx1"/>
                </a:solidFill>
                <a:latin typeface="Arial"/>
                <a:cs typeface="Arial"/>
              </a:rPr>
              <a:t>Slide 6: Links to RRSA Outcomes</a:t>
            </a:r>
          </a:p>
          <a:p>
            <a:pPr>
              <a:lnSpc>
                <a:spcPct val="150000"/>
              </a:lnSpc>
            </a:pPr>
            <a:r>
              <a:rPr lang="en-US" dirty="0">
                <a:solidFill>
                  <a:schemeClr val="tx1"/>
                </a:solidFill>
                <a:latin typeface="Arial"/>
                <a:cs typeface="Arial"/>
              </a:rPr>
              <a:t>Slide 7: Links to Articles</a:t>
            </a:r>
          </a:p>
          <a:p>
            <a:pPr>
              <a:lnSpc>
                <a:spcPct val="150000"/>
              </a:lnSpc>
            </a:pPr>
            <a:r>
              <a:rPr lang="en-US" dirty="0">
                <a:solidFill>
                  <a:schemeClr val="tx1"/>
                </a:solidFill>
                <a:latin typeface="Arial"/>
                <a:cs typeface="Arial"/>
              </a:rPr>
              <a:t>Slide 8: Case Study – Eastbury Community School</a:t>
            </a:r>
          </a:p>
          <a:p>
            <a:pPr>
              <a:lnSpc>
                <a:spcPct val="150000"/>
              </a:lnSpc>
            </a:pPr>
            <a:r>
              <a:rPr lang="en-US" dirty="0">
                <a:solidFill>
                  <a:schemeClr val="tx1"/>
                </a:solidFill>
                <a:latin typeface="Arial"/>
                <a:cs typeface="Arial"/>
              </a:rPr>
              <a:t>Slide 9: Case Study – </a:t>
            </a:r>
            <a:r>
              <a:rPr lang="en-GB" dirty="0">
                <a:solidFill>
                  <a:schemeClr val="tx1"/>
                </a:solidFill>
                <a:latin typeface="Arial"/>
                <a:cs typeface="Arial"/>
              </a:rPr>
              <a:t>Longstone Special School</a:t>
            </a:r>
            <a:endParaRPr lang="en-US" dirty="0">
              <a:solidFill>
                <a:schemeClr val="tx1"/>
              </a:solidFill>
              <a:latin typeface="Arial"/>
              <a:cs typeface="Arial"/>
            </a:endParaRPr>
          </a:p>
          <a:p>
            <a:pPr>
              <a:lnSpc>
                <a:spcPct val="150000"/>
              </a:lnSpc>
            </a:pPr>
            <a:r>
              <a:rPr lang="en-US" dirty="0">
                <a:solidFill>
                  <a:schemeClr val="tx1"/>
                </a:solidFill>
                <a:latin typeface="Arial"/>
                <a:cs typeface="Arial"/>
              </a:rPr>
              <a:t>Slide 10: Let’s Discuss</a:t>
            </a:r>
          </a:p>
          <a:p>
            <a:pPr>
              <a:lnSpc>
                <a:spcPct val="150000"/>
              </a:lnSpc>
            </a:pPr>
            <a:r>
              <a:rPr lang="en-US" dirty="0">
                <a:solidFill>
                  <a:schemeClr val="tx1"/>
                </a:solidFill>
                <a:latin typeface="Arial"/>
                <a:cs typeface="Arial"/>
              </a:rPr>
              <a:t>Slide 11: Activities</a:t>
            </a:r>
          </a:p>
          <a:p>
            <a:pPr>
              <a:lnSpc>
                <a:spcPct val="150000"/>
              </a:lnSpc>
            </a:pPr>
            <a:r>
              <a:rPr lang="en-US" dirty="0">
                <a:solidFill>
                  <a:schemeClr val="tx1"/>
                </a:solidFill>
                <a:latin typeface="Arial"/>
                <a:cs typeface="Arial"/>
              </a:rPr>
              <a:t>Slide 13: Conference 2023: </a:t>
            </a:r>
            <a:r>
              <a:rPr lang="en-GB" dirty="0">
                <a:solidFill>
                  <a:schemeClr val="tx1"/>
                </a:solidFill>
                <a:latin typeface="Arial"/>
                <a:cs typeface="Arial"/>
              </a:rPr>
              <a:t>Safeguarding and tackling child-on-child abuse through the framework of children’s rights </a:t>
            </a:r>
            <a:endParaRPr lang="en-US" dirty="0">
              <a:solidFill>
                <a:schemeClr val="tx1"/>
              </a:solidFill>
              <a:latin typeface="Arial"/>
              <a:cs typeface="Arial"/>
            </a:endParaRPr>
          </a:p>
          <a:p>
            <a:pPr>
              <a:lnSpc>
                <a:spcPct val="150000"/>
              </a:lnSpc>
            </a:pPr>
            <a:r>
              <a:rPr lang="en-US" dirty="0">
                <a:solidFill>
                  <a:schemeClr val="tx1"/>
                </a:solidFill>
                <a:latin typeface="Arial"/>
                <a:cs typeface="Arial"/>
              </a:rPr>
              <a:t>Slide 13: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consider how to use the UN Convention on the Rights of </a:t>
            </a: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Child </a:t>
            </a:r>
            <a:r>
              <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framework to strengthen and support your safeguarding work. ​</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consider how rights language can strengthen your safeguarding culture for both rights holders and duty bearers.</a:t>
            </a:r>
            <a:endPar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ct val="107000"/>
              </a:lnSpc>
              <a:buNone/>
            </a:pPr>
            <a:endParaRPr lang="en-GB" sz="1800" kern="100" dirty="0">
              <a:latin typeface="Arial"/>
              <a:ea typeface="Calibri" panose="020F0502020204030204" pitchFamily="34" charset="0"/>
              <a:cs typeface="Arial"/>
            </a:endParaRPr>
          </a:p>
          <a:p>
            <a:pPr marL="0" indent="0" algn="l" rtl="0" fontAlgn="base">
              <a:buNone/>
            </a:pPr>
            <a:endParaRPr lang="en-GB" b="0" i="0" u="none" strike="noStrike" dirty="0">
              <a:solidFill>
                <a:srgbClr val="000000"/>
              </a:solidFill>
              <a:effectLst/>
              <a:latin typeface="Arial" panose="020B0604020202020204" pitchFamily="34" charset="0"/>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790" y="1927242"/>
            <a:ext cx="5305425" cy="376415"/>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0" indent="0">
              <a:lnSpc>
                <a:spcPct val="107000"/>
              </a:lnSpc>
              <a:buNone/>
            </a:pPr>
            <a:r>
              <a:rPr lang="en-GB" kern="100">
                <a:latin typeface="Arial" panose="020B0604020202020204" pitchFamily="34" charset="0"/>
                <a:ea typeface="Calibri" panose="020F0502020204030204" pitchFamily="34" charset="0"/>
                <a:cs typeface="Arial" panose="020B0604020202020204" pitchFamily="34" charset="0"/>
              </a:rPr>
              <a:t> </a:t>
            </a:r>
          </a:p>
          <a:p>
            <a:pPr marL="342900" indent="-342900">
              <a:lnSpc>
                <a:spcPct val="107000"/>
              </a:lnSpc>
              <a:buFont typeface="+mj-lt"/>
              <a:buAutoNum type="arabicPeriod"/>
            </a:pPr>
            <a:r>
              <a:rPr lang="en-GB" sz="200" kern="100">
                <a:latin typeface="Arial" panose="020B0604020202020204" pitchFamily="34" charset="0"/>
                <a:cs typeface="Arial" panose="020B0604020202020204" pitchFamily="34" charset="0"/>
              </a:rPr>
              <a:t>There </a:t>
            </a:r>
            <a:endParaRPr lang="en-GB" sz="20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412535"/>
            <a:ext cx="4277777" cy="5110823"/>
          </a:xfrm>
          <a:prstGeom prst="rect">
            <a:avLst/>
          </a:prstGeom>
          <a:noFill/>
        </p:spPr>
        <p:txBody>
          <a:bodyPr wrap="square" lIns="91440" tIns="45720" rIns="91440" bIns="45720" rtlCol="0" anchor="t">
            <a:spAutoFit/>
          </a:bodyPr>
          <a:lstStyle/>
          <a:p>
            <a:pPr>
              <a:lnSpc>
                <a:spcPct val="107000"/>
              </a:lnSpc>
              <a:spcAft>
                <a:spcPts val="800"/>
              </a:spcAft>
              <a:defRPr/>
            </a:pPr>
            <a:r>
              <a:rPr kumimoji="0" lang="en-GB" sz="2000" b="0" i="0" u="none" strike="noStrike" kern="1200" cap="none" spc="0" normalizeH="0" baseline="0" noProof="0" dirty="0">
                <a:ln>
                  <a:noFill/>
                </a:ln>
                <a:solidFill>
                  <a:srgbClr val="000000"/>
                </a:solidFill>
                <a:effectLst/>
                <a:uLnTx/>
                <a:uFillTx/>
                <a:latin typeface="Arial"/>
                <a:cs typeface="Arial"/>
              </a:rPr>
              <a:t>Often when we hear the word ‘safeguarding’ we can think of compliance, in policies, in training, in reporting mechanisms. But thinking about safeguarding in the context of children’s rights helps it to come alive - so we can better embed a culture of safety and care in everything we do. ​</a:t>
            </a:r>
          </a:p>
          <a:p>
            <a:pPr>
              <a:lnSpc>
                <a:spcPct val="107000"/>
              </a:lnSpc>
              <a:spcAft>
                <a:spcPts val="800"/>
              </a:spcAft>
              <a:defRPr/>
            </a:pPr>
            <a:r>
              <a:rPr kumimoji="0" lang="en-GB" sz="2000" b="0" i="0" u="none" strike="noStrike" kern="1200" cap="none" spc="0" normalizeH="0" baseline="0" noProof="0" dirty="0">
                <a:ln>
                  <a:noFill/>
                </a:ln>
                <a:solidFill>
                  <a:srgbClr val="000000"/>
                </a:solidFill>
                <a:effectLst/>
                <a:uLnTx/>
                <a:uFillTx/>
                <a:latin typeface="Arial"/>
                <a:cs typeface="Arial"/>
              </a:rPr>
              <a:t>We know when children feel safe, they can build stronger relationships with friends and trusted adults, they can be bold creatively and academically, all of which is setting them up for a bright future.</a:t>
            </a:r>
          </a:p>
        </p:txBody>
      </p:sp>
      <p:sp>
        <p:nvSpPr>
          <p:cNvPr id="26" name="TextBox 25">
            <a:extLst>
              <a:ext uri="{FF2B5EF4-FFF2-40B4-BE49-F238E27FC236}">
                <a16:creationId xmlns:a16="http://schemas.microsoft.com/office/drawing/2014/main" id="{C32CA361-86A3-544A-EAB3-0B0F77D5B03B}"/>
              </a:ext>
            </a:extLst>
          </p:cNvPr>
          <p:cNvSpPr txBox="1"/>
          <p:nvPr/>
        </p:nvSpPr>
        <p:spPr>
          <a:xfrm>
            <a:off x="1467974" y="5783586"/>
            <a:ext cx="4798575" cy="646331"/>
          </a:xfrm>
          <a:prstGeom prst="rect">
            <a:avLst/>
          </a:prstGeom>
          <a:noFill/>
        </p:spPr>
        <p:txBody>
          <a:bodyPr wrap="square" lIns="91440" tIns="45720" rIns="91440" bIns="45720" rtlCol="0" anchor="t">
            <a:spAutoFit/>
          </a:bodyPr>
          <a:lstStyle/>
          <a:p>
            <a:pPr algn="ctr"/>
            <a:r>
              <a:rPr lang="en-GB" dirty="0">
                <a:solidFill>
                  <a:srgbClr val="00AEEF"/>
                </a:solidFill>
                <a:latin typeface="Arial"/>
                <a:cs typeface="Arial"/>
              </a:rPr>
              <a:t>Chloe, UNICEF UK Safeguarding Specialist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94" y="1245933"/>
            <a:ext cx="7753176" cy="4655615"/>
          </a:xfrm>
          <a:prstGeom prst="rect">
            <a:avLst/>
          </a:prstGeom>
        </p:spPr>
      </p:pic>
      <p:pic>
        <p:nvPicPr>
          <p:cNvPr id="3" name="Online Media 2" title="Chloe Banks, Safeguarding Specialist, introduces Spotlight on Safeguarding">
            <a:hlinkClick r:id="" action="ppaction://media"/>
            <a:extLst>
              <a:ext uri="{FF2B5EF4-FFF2-40B4-BE49-F238E27FC236}">
                <a16:creationId xmlns:a16="http://schemas.microsoft.com/office/drawing/2014/main" id="{D5DEE94B-9479-5BB0-8B09-CA462E36886C}"/>
              </a:ext>
            </a:extLst>
          </p:cNvPr>
          <p:cNvPicPr>
            <a:picLocks noRot="1" noChangeAspect="1"/>
          </p:cNvPicPr>
          <p:nvPr>
            <a:videoFile r:link="rId1"/>
          </p:nvPr>
        </p:nvPicPr>
        <p:blipFill>
          <a:blip r:embed="rId6"/>
          <a:stretch>
            <a:fillRect/>
          </a:stretch>
        </p:blipFill>
        <p:spPr>
          <a:xfrm>
            <a:off x="1184757" y="2087341"/>
            <a:ext cx="5675450" cy="3206629"/>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3" name="TextBox 5">
            <a:extLst>
              <a:ext uri="{FF2B5EF4-FFF2-40B4-BE49-F238E27FC236}">
                <a16:creationId xmlns:a16="http://schemas.microsoft.com/office/drawing/2014/main" id="{01E887AD-C89D-4F09-6CEB-AE3415E66489}"/>
              </a:ext>
            </a:extLst>
          </p:cNvPr>
          <p:cNvSpPr txBox="1"/>
          <p:nvPr/>
        </p:nvSpPr>
        <p:spPr>
          <a:xfrm>
            <a:off x="608142" y="2560847"/>
            <a:ext cx="11360726" cy="15445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07000"/>
              </a:lnSpc>
              <a:spcAft>
                <a:spcPts val="800"/>
              </a:spcAft>
            </a:pPr>
            <a:r>
              <a:rPr lang="en-GB"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a:t>
            </a:r>
            <a:r>
              <a:rPr lang="en-GB"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THROUGH </a:t>
            </a:r>
            <a:r>
              <a:rPr lang="en-GB"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lvl="0">
              <a:lnSpc>
                <a:spcPct val="107000"/>
              </a:lnSpc>
              <a:spcAft>
                <a:spcPts val="800"/>
              </a:spcAft>
            </a:pPr>
            <a:r>
              <a:rPr lang="en-GB" sz="2800" b="1" dirty="0">
                <a:effectLst/>
                <a:latin typeface="Arial" panose="020B0604020202020204" pitchFamily="34" charset="0"/>
                <a:ea typeface="Times New Roman" panose="02020603050405020304" pitchFamily="18" charset="0"/>
                <a:cs typeface="Arial" panose="020B0604020202020204" pitchFamily="34" charset="0"/>
              </a:rPr>
              <a:t>Outcome 4: Children and young people are safe and protected and know what to do if they need support. </a:t>
            </a: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910234" cy="1200329"/>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Look at the summary of the CRC with a partner – which articles do you think are particularly relevant to our work on Safeguarding?  </a:t>
            </a:r>
          </a:p>
          <a:p>
            <a:r>
              <a:rPr lang="en-GB" sz="1800" b="0" i="0" dirty="0">
                <a:solidFill>
                  <a:srgbClr val="000000"/>
                </a:solidFill>
                <a:effectLst/>
                <a:latin typeface="Arial" panose="020B0604020202020204" pitchFamily="34" charset="0"/>
                <a:cs typeface="Arial" panose="020B0604020202020204" pitchFamily="34" charset="0"/>
              </a:rPr>
              <a:t>When ready click to reveal. </a:t>
            </a:r>
          </a:p>
          <a:p>
            <a:endParaRPr lang="en-GB" sz="1800" b="0" i="0" dirty="0">
              <a:solidFill>
                <a:srgbClr val="000000"/>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0E2CB900-CD15-0D59-3716-AA9C339E60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96444" y="2164191"/>
            <a:ext cx="1413452" cy="1884603"/>
          </a:xfrm>
          <a:prstGeom prst="rect">
            <a:avLst/>
          </a:prstGeom>
        </p:spPr>
      </p:pic>
      <p:pic>
        <p:nvPicPr>
          <p:cNvPr id="7" name="Graphic 6">
            <a:extLst>
              <a:ext uri="{FF2B5EF4-FFF2-40B4-BE49-F238E27FC236}">
                <a16:creationId xmlns:a16="http://schemas.microsoft.com/office/drawing/2014/main" id="{5233762C-4051-40DE-80F2-A0401DEB27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678" y="2164193"/>
            <a:ext cx="1413451" cy="1884601"/>
          </a:xfrm>
          <a:prstGeom prst="rect">
            <a:avLst/>
          </a:prstGeom>
        </p:spPr>
      </p:pic>
      <p:pic>
        <p:nvPicPr>
          <p:cNvPr id="8" name="Graphic 7">
            <a:extLst>
              <a:ext uri="{FF2B5EF4-FFF2-40B4-BE49-F238E27FC236}">
                <a16:creationId xmlns:a16="http://schemas.microsoft.com/office/drawing/2014/main" id="{5C2D07E6-5E07-4004-C2CC-4CC499462F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2148" y="2164193"/>
            <a:ext cx="1413451" cy="1884601"/>
          </a:xfrm>
          <a:prstGeom prst="rect">
            <a:avLst/>
          </a:prstGeom>
        </p:spPr>
      </p:pic>
      <p:pic>
        <p:nvPicPr>
          <p:cNvPr id="9" name="Graphic 8">
            <a:extLst>
              <a:ext uri="{FF2B5EF4-FFF2-40B4-BE49-F238E27FC236}">
                <a16:creationId xmlns:a16="http://schemas.microsoft.com/office/drawing/2014/main" id="{BAB57502-2FCD-B670-D1F3-08E375A4AD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28481" y="2164191"/>
            <a:ext cx="1413451" cy="1884601"/>
          </a:xfrm>
          <a:prstGeom prst="rect">
            <a:avLst/>
          </a:prstGeom>
        </p:spPr>
      </p:pic>
      <p:pic>
        <p:nvPicPr>
          <p:cNvPr id="10" name="Graphic 9">
            <a:extLst>
              <a:ext uri="{FF2B5EF4-FFF2-40B4-BE49-F238E27FC236}">
                <a16:creationId xmlns:a16="http://schemas.microsoft.com/office/drawing/2014/main" id="{8DF9A57E-7270-FBE6-C533-2E53F9CC71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68114" y="4244175"/>
            <a:ext cx="1466744" cy="1955658"/>
          </a:xfrm>
          <a:prstGeom prst="rect">
            <a:avLst/>
          </a:prstGeom>
        </p:spPr>
      </p:pic>
      <p:pic>
        <p:nvPicPr>
          <p:cNvPr id="11" name="Graphic 10">
            <a:extLst>
              <a:ext uri="{FF2B5EF4-FFF2-40B4-BE49-F238E27FC236}">
                <a16:creationId xmlns:a16="http://schemas.microsoft.com/office/drawing/2014/main" id="{25FD90CD-C12E-1B34-7C73-571AB0C9B0B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15988" y="2140418"/>
            <a:ext cx="1413451" cy="1884602"/>
          </a:xfrm>
          <a:prstGeom prst="rect">
            <a:avLst/>
          </a:prstGeom>
        </p:spPr>
      </p:pic>
      <p:pic>
        <p:nvPicPr>
          <p:cNvPr id="12" name="Graphic 11">
            <a:extLst>
              <a:ext uri="{FF2B5EF4-FFF2-40B4-BE49-F238E27FC236}">
                <a16:creationId xmlns:a16="http://schemas.microsoft.com/office/drawing/2014/main" id="{5B4FF296-4793-6FE1-FDCF-3FD14074B75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32757" y="4244175"/>
            <a:ext cx="1466744" cy="1955658"/>
          </a:xfrm>
          <a:prstGeom prst="rect">
            <a:avLst/>
          </a:prstGeom>
        </p:spPr>
      </p:pic>
      <p:pic>
        <p:nvPicPr>
          <p:cNvPr id="13" name="Graphic 12">
            <a:extLst>
              <a:ext uri="{FF2B5EF4-FFF2-40B4-BE49-F238E27FC236}">
                <a16:creationId xmlns:a16="http://schemas.microsoft.com/office/drawing/2014/main" id="{37A01779-3F7C-E657-4F96-49C4D0035BB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31802" y="4244175"/>
            <a:ext cx="1512121" cy="2016161"/>
          </a:xfrm>
          <a:prstGeom prst="rect">
            <a:avLst/>
          </a:prstGeom>
        </p:spPr>
      </p:pic>
      <p:pic>
        <p:nvPicPr>
          <p:cNvPr id="15" name="Graphic 14">
            <a:extLst>
              <a:ext uri="{FF2B5EF4-FFF2-40B4-BE49-F238E27FC236}">
                <a16:creationId xmlns:a16="http://schemas.microsoft.com/office/drawing/2014/main" id="{D480CCB9-D3C3-DA0A-5CD0-A333B92F5B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67159" y="4244175"/>
            <a:ext cx="1512121" cy="2016161"/>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Eastbury Community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dirty="0">
                <a:solidFill>
                  <a:srgbClr val="FF6937"/>
                </a:solidFill>
                <a:latin typeface="Arial"/>
                <a:cs typeface="Arial"/>
              </a:rPr>
              <a:t>Read the full case study </a:t>
            </a:r>
            <a:r>
              <a:rPr lang="en-US" b="1" dirty="0">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dirty="0">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solidFill>
                  <a:srgbClr val="1E1E1E"/>
                </a:solidFill>
                <a:latin typeface="Arial"/>
                <a:ea typeface="UD Digi Kyokasho NP-B"/>
                <a:cs typeface="Arial"/>
              </a:rPr>
              <a:t>​​</a:t>
            </a: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​​​All members of our school community know that safeguarding is everyone’s responsibility with a shared commitment to Article 3: best interest of the child.  Safeguarding is evident throughout school life from displays in corridors and classrooms through to assemblies and tutor time activities, staff training and the PSHE education programme. </a:t>
            </a:r>
          </a:p>
          <a:p>
            <a:pPr>
              <a:lnSpc>
                <a:spcPct val="100000"/>
              </a:lnSpc>
            </a:pPr>
            <a:r>
              <a:rPr lang="en-GB" sz="1400" dirty="0">
                <a:solidFill>
                  <a:srgbClr val="1E1E1E"/>
                </a:solidFill>
                <a:latin typeface="Arial"/>
                <a:ea typeface="UD Digi Kyokasho NP-B"/>
                <a:cs typeface="Arial"/>
              </a:rPr>
              <a:t>​Students in leadership roles receive training and support to contribute to a safe learning environment. Peer mediators and the mental health ambassadors are available to mentor students in and outside the classroom. Students genuinely care about equality</a:t>
            </a:r>
            <a:r>
              <a:rPr lang="en-GB" sz="1400">
                <a:solidFill>
                  <a:srgbClr val="1E1E1E"/>
                </a:solidFill>
                <a:latin typeface="Arial"/>
                <a:ea typeface="UD Digi Kyokasho NP-B"/>
                <a:cs typeface="Arial"/>
              </a:rPr>
              <a:t> and rights</a:t>
            </a:r>
            <a:r>
              <a:rPr lang="en-GB" sz="1400" dirty="0">
                <a:solidFill>
                  <a:srgbClr val="1E1E1E"/>
                </a:solidFill>
                <a:latin typeface="Arial"/>
                <a:ea typeface="UD Digi Kyokasho NP-B"/>
                <a:cs typeface="Arial"/>
              </a:rPr>
              <a:t>, and recognise their role in ensuring all members of our community are treated with respect and dignity.</a:t>
            </a:r>
          </a:p>
          <a:p>
            <a:pPr>
              <a:lnSpc>
                <a:spcPct val="100000"/>
              </a:lnSpc>
            </a:pPr>
            <a:r>
              <a:rPr lang="en-GB" sz="1400" dirty="0">
                <a:solidFill>
                  <a:srgbClr val="1E1E1E"/>
                </a:solidFill>
                <a:latin typeface="Arial"/>
                <a:ea typeface="UD Digi Kyokasho NP-B"/>
                <a:cs typeface="Arial"/>
              </a:rPr>
              <a:t>Listening to students has been key to strengthening safeguarding. Asking for student’s feedback and ideas means they are invested in making new initiatives work, they spread awareness and challenge misconceptions.</a:t>
            </a:r>
            <a:endParaRPr lang="en-GB" sz="1400" b="0" i="0" dirty="0">
              <a:solidFill>
                <a:srgbClr val="1E1E1E"/>
              </a:solidFill>
              <a:effectLst/>
              <a:latin typeface="Arial"/>
              <a:cs typeface="Arial"/>
            </a:endParaRPr>
          </a:p>
          <a:p>
            <a:pPr marL="0" indent="0">
              <a:lnSpc>
                <a:spcPct val="120000"/>
              </a:lnSpc>
              <a:buNone/>
            </a:pP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7" name="Picture 6" descr="Young people discuss safeguarding at an RRSA Steering Group meeting.">
            <a:extLst>
              <a:ext uri="{FF2B5EF4-FFF2-40B4-BE49-F238E27FC236}">
                <a16:creationId xmlns:a16="http://schemas.microsoft.com/office/drawing/2014/main" id="{80DF4775-A3D3-6AB5-3D96-02F684A17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13" r="26870"/>
          <a:stretch/>
        </p:blipFill>
        <p:spPr>
          <a:xfrm>
            <a:off x="0" y="0"/>
            <a:ext cx="6096000" cy="6858000"/>
          </a:xfrm>
          <a:prstGeom prst="rect">
            <a:avLst/>
          </a:prstGeom>
        </p:spPr>
      </p:pic>
      <p:sp>
        <p:nvSpPr>
          <p:cNvPr id="9" name="Rectangle 8">
            <a:extLst>
              <a:ext uri="{FF2B5EF4-FFF2-40B4-BE49-F238E27FC236}">
                <a16:creationId xmlns:a16="http://schemas.microsoft.com/office/drawing/2014/main" id="{CB95A03A-F3FD-4AF8-F8EB-EB462394BE93}"/>
              </a:ext>
            </a:extLst>
          </p:cNvPr>
          <p:cNvSpPr/>
          <p:nvPr/>
        </p:nvSpPr>
        <p:spPr>
          <a:xfrm>
            <a:off x="296867" y="201250"/>
            <a:ext cx="5139441" cy="276999"/>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C529B9-A4D0-A124-8AF6-9E8572B589EC}"/>
              </a:ext>
            </a:extLst>
          </p:cNvPr>
          <p:cNvSpPr txBox="1"/>
          <p:nvPr/>
        </p:nvSpPr>
        <p:spPr>
          <a:xfrm>
            <a:off x="357469" y="201251"/>
            <a:ext cx="5139441"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Young people discuss safeguarding at an RRSA Steering Group meeting.</a:t>
            </a:r>
          </a:p>
          <a:p>
            <a:r>
              <a:rPr lang="en-GB" sz="1200" b="0" i="0" dirty="0">
                <a:solidFill>
                  <a:schemeClr val="bg1"/>
                </a:solidFill>
                <a:latin typeface="Univers LT Pro 45 Light" panose="020B0403020202020204" pitchFamily="34" charset="77"/>
              </a:rPr>
              <a:t> </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a:t>
            </a:r>
            <a:r>
              <a:rPr lang="en-GB" dirty="0">
                <a:latin typeface="Arial" panose="020B0604020202020204" pitchFamily="34" charset="0"/>
                <a:cs typeface="Arial" panose="020B0604020202020204" pitchFamily="34" charset="0"/>
              </a:rPr>
              <a:t>Longstone Special School</a:t>
            </a: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dirty="0">
                <a:solidFill>
                  <a:srgbClr val="FF6937"/>
                </a:solidFill>
                <a:latin typeface="Arial"/>
                <a:cs typeface="Arial"/>
              </a:rPr>
              <a:t>Read the full case study </a:t>
            </a:r>
            <a:r>
              <a:rPr lang="en-US" b="1" dirty="0">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dirty="0">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solidFill>
                  <a:srgbClr val="1E1E1E"/>
                </a:solidFill>
                <a:latin typeface="Arial"/>
                <a:ea typeface="UD Digi Kyokasho NP-B"/>
                <a:cs typeface="Arial"/>
              </a:rPr>
              <a:t>​​​​​​​A highlight of our week in Longstone is always our Rights Respecting Assemblies. This is a really useful way to raise the profile and increase the awareness of our Preventative Curriculum which encompasses both the formal and informal aspects of safeguarding in our school.</a:t>
            </a:r>
          </a:p>
          <a:p>
            <a:pPr>
              <a:lnSpc>
                <a:spcPct val="100000"/>
              </a:lnSpc>
            </a:pPr>
            <a:r>
              <a:rPr lang="en-GB" sz="1400" dirty="0">
                <a:solidFill>
                  <a:srgbClr val="1E1E1E"/>
                </a:solidFill>
                <a:latin typeface="Arial"/>
                <a:ea typeface="UD Digi Kyokasho NP-B"/>
                <a:cs typeface="Arial"/>
              </a:rPr>
              <a:t>​The impact of RRSA can’t always be measured. It is a feeling within the school of pupils knowing they are cared for; they trust that adults will act on any concerns or worries that they have.</a:t>
            </a:r>
          </a:p>
          <a:p>
            <a:pPr>
              <a:lnSpc>
                <a:spcPct val="100000"/>
              </a:lnSpc>
            </a:pPr>
            <a:r>
              <a:rPr lang="en-GB" sz="1400" dirty="0">
                <a:solidFill>
                  <a:srgbClr val="1E1E1E"/>
                </a:solidFill>
                <a:latin typeface="Arial"/>
                <a:ea typeface="UD Digi Kyokasho NP-B"/>
                <a:cs typeface="Arial"/>
              </a:rPr>
              <a:t>The pupils also designed ‘What’s Strong with You’ posters that identified Safeguarding Staff and displayed these around the school. School Council representatives completed leadership training and took an active role in the development of the project, they themselves reported an increase in self-confidence from knowing they made a real difference to school life and other pupils benefitted from the knowledge they shared in the video and the awareness they raised of safeguarding procedures in our school. </a:t>
            </a:r>
          </a:p>
          <a:p>
            <a:pPr>
              <a:lnSpc>
                <a:spcPct val="100000"/>
              </a:lnSpc>
            </a:pPr>
            <a:endParaRPr lang="en-GB" sz="1400" b="0" i="0" dirty="0">
              <a:solidFill>
                <a:srgbClr val="1E1E1E"/>
              </a:solidFill>
              <a:effectLst/>
              <a:latin typeface="Arial"/>
              <a:cs typeface="Arial"/>
            </a:endParaRPr>
          </a:p>
          <a:p>
            <a:pPr marL="0" indent="0">
              <a:lnSpc>
                <a:spcPct val="120000"/>
              </a:lnSpc>
              <a:buNone/>
            </a:pP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7" name="Picture 6" descr="Young people on the RRSA Steering Group celebrate World Children's Day.">
            <a:extLst>
              <a:ext uri="{FF2B5EF4-FFF2-40B4-BE49-F238E27FC236}">
                <a16:creationId xmlns:a16="http://schemas.microsoft.com/office/drawing/2014/main" id="{64F87751-0D5F-954A-BF41-47C9A56546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29" t="3294" r="16289" b="3294"/>
          <a:stretch/>
        </p:blipFill>
        <p:spPr>
          <a:xfrm>
            <a:off x="0" y="0"/>
            <a:ext cx="6208295" cy="6858000"/>
          </a:xfrm>
          <a:prstGeom prst="rect">
            <a:avLst/>
          </a:prstGeom>
        </p:spPr>
      </p:pic>
      <p:sp>
        <p:nvSpPr>
          <p:cNvPr id="10" name="Rectangle 9">
            <a:extLst>
              <a:ext uri="{FF2B5EF4-FFF2-40B4-BE49-F238E27FC236}">
                <a16:creationId xmlns:a16="http://schemas.microsoft.com/office/drawing/2014/main" id="{28418DE3-818B-9ABA-54DD-5E1998D66FC3}"/>
              </a:ext>
            </a:extLst>
          </p:cNvPr>
          <p:cNvSpPr/>
          <p:nvPr/>
        </p:nvSpPr>
        <p:spPr>
          <a:xfrm>
            <a:off x="296867" y="201251"/>
            <a:ext cx="3746496" cy="46166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AEE95C-3AEE-239B-B939-E33ABCCCFB1D}"/>
              </a:ext>
            </a:extLst>
          </p:cNvPr>
          <p:cNvSpPr txBox="1"/>
          <p:nvPr/>
        </p:nvSpPr>
        <p:spPr>
          <a:xfrm>
            <a:off x="389945" y="201251"/>
            <a:ext cx="3896305"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Young people on the RRSA Steering Group celebrate World Children's Day. </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775775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9bcb39cffbac5b612b443c136a5bee5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d19d953d02830745e77a37b409b98728"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UserInfo>
        <DisplayName>Jessica Bool</DisplayName>
        <AccountId>96</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019CB9A-A5E0-4C38-BA6A-21C58A13A545}">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C1DDC0-457B-4BD5-8973-9E8E48475CE9}">
  <ds:schemaRefs>
    <ds:schemaRef ds:uri="http://schemas.microsoft.com/sharepoint/v3/contenttype/forms"/>
  </ds:schemaRefs>
</ds:datastoreItem>
</file>

<file path=customXml/itemProps3.xml><?xml version="1.0" encoding="utf-8"?>
<ds:datastoreItem xmlns:ds="http://schemas.openxmlformats.org/officeDocument/2006/customXml" ds:itemID="{28383DB5-CEDF-41A6-9881-BF71FEF8433D}">
  <ds:schemaRefs>
    <ds:schemaRef ds:uri="ba2139d6-66e3-46ed-96ba-d85055a9f21e"/>
    <ds:schemaRef ds:uri="http://purl.org/dc/dcmitype/"/>
    <ds:schemaRef ds:uri="http://purl.org/dc/elements/1.1/"/>
    <ds:schemaRef ds:uri="http://schemas.microsoft.com/sharepoint/v3"/>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df5203e1-9219-4abb-bf46-6e2bce06c28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407</TotalTime>
  <Words>2584</Words>
  <Application>Microsoft Office PowerPoint</Application>
  <PresentationFormat>Widescreen</PresentationFormat>
  <Paragraphs>150</Paragraphs>
  <Slides>14</Slides>
  <Notes>14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Aleo</vt:lpstr>
      <vt:lpstr>Arial</vt:lpstr>
      <vt:lpstr>Arial Black</vt:lpstr>
      <vt:lpstr>Calibri</vt:lpstr>
      <vt:lpstr>Montserrat</vt:lpstr>
      <vt:lpstr>Open Sans</vt:lpstr>
      <vt:lpstr>Roboto</vt:lpstr>
      <vt:lpstr>Symbol</vt:lpstr>
      <vt:lpstr>Univers LT Pro 45 Light</vt:lpstr>
      <vt:lpstr>Univers LT Pro 85 XBlack</vt:lpstr>
      <vt:lpstr>Univers LT Std 45 Light</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6</cp:revision>
  <dcterms:created xsi:type="dcterms:W3CDTF">2022-01-18T14:28:30Z</dcterms:created>
  <dcterms:modified xsi:type="dcterms:W3CDTF">2024-06-20T13:36:18Z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