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92" r:id="rId5"/>
    <p:sldId id="286" r:id="rId6"/>
    <p:sldId id="285" r:id="rId7"/>
    <p:sldId id="270" r:id="rId8"/>
    <p:sldId id="281" r:id="rId9"/>
    <p:sldId id="287" r:id="rId10"/>
    <p:sldId id="288" r:id="rId11"/>
    <p:sldId id="268" r:id="rId12"/>
    <p:sldId id="306" r:id="rId13"/>
    <p:sldId id="307" r:id="rId14"/>
    <p:sldId id="290" r:id="rId15"/>
    <p:sldId id="271" r:id="rId16"/>
    <p:sldId id="305" r:id="rId17"/>
    <p:sldId id="303"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306"/>
            <p14:sldId id="307"/>
            <p14:sldId id="290"/>
            <p14:sldId id="271"/>
            <p14:sldId id="305"/>
            <p14:sldId id="303"/>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F7823-C21E-6AAF-1E43-CECF746FA49C}" name="Helen Trivers" initials="HT" userId="S::htrivers@unicef.org.uk::01c0b90d-8952-4913-9306-d7020156f283" providerId="AD"/>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69F273EA-D9E8-9D14-2C2C-7C755D4AFB0E}"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937"/>
    <a:srgbClr val="FF9933"/>
    <a:srgbClr val="00AEEF"/>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CAB85-578C-4DE8-B4BD-1D7E622CEE37}" v="1" dt="2024-05-15T08:46:01.313"/>
    <p1510:client id="{F3B668D2-2232-5449-12BD-8892D20FCB43}" v="11" dt="2024-05-15T08:44:39.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27" autoAdjust="0"/>
  </p:normalViewPr>
  <p:slideViewPr>
    <p:cSldViewPr snapToGrid="0">
      <p:cViewPr varScale="1">
        <p:scale>
          <a:sx n="45" d="100"/>
          <a:sy n="45" d="100"/>
        </p:scale>
        <p:origin x="1472"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dd36c30e-9d53-45de-a66b-9f7025672797" providerId="ADAL" clId="{0C92DD99-1CE0-4A1A-842D-59FC2683ECD5}"/>
    <pc:docChg chg="modSld">
      <pc:chgData name="Frances Bestley" userId="dd36c30e-9d53-45de-a66b-9f7025672797" providerId="ADAL" clId="{0C92DD99-1CE0-4A1A-842D-59FC2683ECD5}" dt="2024-05-14T14:08:33.344" v="8" actId="20577"/>
      <pc:docMkLst>
        <pc:docMk/>
      </pc:docMkLst>
      <pc:sldChg chg="modSp mod">
        <pc:chgData name="Frances Bestley" userId="dd36c30e-9d53-45de-a66b-9f7025672797" providerId="ADAL" clId="{0C92DD99-1CE0-4A1A-842D-59FC2683ECD5}" dt="2024-05-14T14:08:33.344" v="8" actId="20577"/>
        <pc:sldMkLst>
          <pc:docMk/>
          <pc:sldMk cId="30056248" sldId="268"/>
        </pc:sldMkLst>
        <pc:spChg chg="mod">
          <ac:chgData name="Frances Bestley" userId="dd36c30e-9d53-45de-a66b-9f7025672797" providerId="ADAL" clId="{0C92DD99-1CE0-4A1A-842D-59FC2683ECD5}" dt="2024-05-14T14:08:33.344" v="8" actId="20577"/>
          <ac:spMkLst>
            <pc:docMk/>
            <pc:sldMk cId="30056248" sldId="268"/>
            <ac:spMk id="8" creationId="{25D64A00-2182-D471-1340-8F2FCB600A37}"/>
          </ac:spMkLst>
        </pc:spChg>
      </pc:sldChg>
      <pc:sldChg chg="modSp mod">
        <pc:chgData name="Frances Bestley" userId="dd36c30e-9d53-45de-a66b-9f7025672797" providerId="ADAL" clId="{0C92DD99-1CE0-4A1A-842D-59FC2683ECD5}" dt="2024-05-14T14:08:14.484" v="4" actId="20577"/>
        <pc:sldMkLst>
          <pc:docMk/>
          <pc:sldMk cId="94848307" sldId="303"/>
        </pc:sldMkLst>
        <pc:spChg chg="mod">
          <ac:chgData name="Frances Bestley" userId="dd36c30e-9d53-45de-a66b-9f7025672797" providerId="ADAL" clId="{0C92DD99-1CE0-4A1A-842D-59FC2683ECD5}" dt="2024-05-14T14:08:14.484" v="4" actId="20577"/>
          <ac:spMkLst>
            <pc:docMk/>
            <pc:sldMk cId="94848307" sldId="303"/>
            <ac:spMk id="3" creationId="{C9CECB8A-3857-83B9-A668-B8B78A59060A}"/>
          </ac:spMkLst>
        </pc:spChg>
      </pc:sldChg>
    </pc:docChg>
  </pc:docChgLst>
  <pc:docChgLst>
    <pc:chgData name="Samantha Bradey" userId="S::samanthab@unicef.org.uk::41c99f15-9b87-403a-8456-1da8256f332b" providerId="AD" clId="Web-{F3B668D2-2232-5449-12BD-8892D20FCB43}"/>
    <pc:docChg chg="modSld">
      <pc:chgData name="Samantha Bradey" userId="S::samanthab@unicef.org.uk::41c99f15-9b87-403a-8456-1da8256f332b" providerId="AD" clId="Web-{F3B668D2-2232-5449-12BD-8892D20FCB43}" dt="2024-05-15T08:44:39.800" v="10" actId="20577"/>
      <pc:docMkLst>
        <pc:docMk/>
      </pc:docMkLst>
      <pc:sldChg chg="modSp">
        <pc:chgData name="Samantha Bradey" userId="S::samanthab@unicef.org.uk::41c99f15-9b87-403a-8456-1da8256f332b" providerId="AD" clId="Web-{F3B668D2-2232-5449-12BD-8892D20FCB43}" dt="2024-05-15T08:44:39.800" v="10" actId="20577"/>
        <pc:sldMkLst>
          <pc:docMk/>
          <pc:sldMk cId="3775775889" sldId="306"/>
        </pc:sldMkLst>
        <pc:spChg chg="mod">
          <ac:chgData name="Samantha Bradey" userId="S::samanthab@unicef.org.uk::41c99f15-9b87-403a-8456-1da8256f332b" providerId="AD" clId="Web-{F3B668D2-2232-5449-12BD-8892D20FCB43}" dt="2024-05-15T08:44:39.800" v="10" actId="20577"/>
          <ac:spMkLst>
            <pc:docMk/>
            <pc:sldMk cId="3775775889" sldId="306"/>
            <ac:spMk id="8" creationId="{25D64A00-2182-D471-1340-8F2FCB600A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5/15/2024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wnloads.unicef.org.uk/wp-content/uploads/2019/03/Youth-Advocacy-Toolki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a:effectLst/>
                <a:latin typeface="Arial" panose="020B0604020202020204" pitchFamily="34" charset="0"/>
                <a:ea typeface="Calibri" panose="020F0502020204030204" pitchFamily="34" charset="0"/>
                <a:cs typeface="Arial" panose="020B0604020202020204" pitchFamily="34" charset="0"/>
              </a:rPr>
              <a:t>Image credit: UNICEFUK/Flynn</a:t>
            </a:r>
          </a:p>
          <a:p>
            <a:endParaRPr lang="en-GB" sz="1800" b="0">
              <a:effectLst/>
              <a:latin typeface="Arial" panose="020B0604020202020204" pitchFamily="34" charset="0"/>
              <a:ea typeface="Calibri" panose="020F0502020204030204" pitchFamily="34" charset="0"/>
              <a:cs typeface="Arial" panose="020B0604020202020204" pitchFamily="34" charset="0"/>
            </a:endParaRPr>
          </a:p>
          <a:p>
            <a:r>
              <a:rPr lang="en-GB" sz="1800" b="0">
                <a:effectLst/>
                <a:latin typeface="Arial" panose="020B0604020202020204" pitchFamily="34" charset="0"/>
                <a:ea typeface="Calibri" panose="020F0502020204030204" pitchFamily="34" charset="0"/>
                <a:cs typeface="Arial" panose="020B0604020202020204" pitchFamily="34" charset="0"/>
              </a:rPr>
              <a:t>The UNICEF UK Youth Advisory Board are a team of young people who help steer the organisational direction of UNICEF UK.</a:t>
            </a:r>
          </a:p>
          <a:p>
            <a:endParaRPr lang="en-GB" sz="1800" b="0">
              <a:effectLst/>
              <a:latin typeface="Arial" panose="020B0604020202020204" pitchFamily="34" charset="0"/>
              <a:ea typeface="Calibri" panose="020F0502020204030204" pitchFamily="34" charset="0"/>
              <a:cs typeface="Arial" panose="020B0604020202020204" pitchFamily="34" charset="0"/>
            </a:endParaRPr>
          </a:p>
          <a:p>
            <a:r>
              <a:rPr lang="en-GB" sz="1800" b="0">
                <a:effectLst/>
                <a:latin typeface="Arial" panose="020B0604020202020204" pitchFamily="34" charset="0"/>
                <a:ea typeface="Calibri" panose="020F0502020204030204" pitchFamily="34" charset="0"/>
                <a:cs typeface="Arial" panose="020B0604020202020204" pitchFamily="34" charset="0"/>
              </a:rPr>
              <a:t>What does the Youth Advisory Board do?</a:t>
            </a:r>
          </a:p>
          <a:p>
            <a:endParaRPr lang="en-GB" sz="1800" b="0">
              <a:effectLst/>
              <a:latin typeface="Arial" panose="020B0604020202020204" pitchFamily="34" charset="0"/>
              <a:ea typeface="Calibri" panose="020F0502020204030204" pitchFamily="34" charset="0"/>
              <a:cs typeface="Arial" panose="020B0604020202020204" pitchFamily="34" charset="0"/>
            </a:endParaRPr>
          </a:p>
          <a:p>
            <a:r>
              <a:rPr lang="en-GB" sz="1800" b="0">
                <a:effectLst/>
                <a:latin typeface="Arial" panose="020B0604020202020204" pitchFamily="34" charset="0"/>
                <a:ea typeface="Calibri" panose="020F0502020204030204" pitchFamily="34" charset="0"/>
                <a:cs typeface="Arial" panose="020B0604020202020204" pitchFamily="34" charset="0"/>
              </a:rPr>
              <a:t>UNICEF UK has had a Youth Advisory Board since 2019. We are influenced by and amplify, their voices on our work and on children’s rights. Members help us by:</a:t>
            </a:r>
          </a:p>
          <a:p>
            <a:endParaRPr lang="en-GB" sz="1800" b="0">
              <a:effectLst/>
              <a:latin typeface="Arial" panose="020B0604020202020204" pitchFamily="34" charset="0"/>
              <a:ea typeface="Calibri" panose="020F0502020204030204" pitchFamily="34" charset="0"/>
              <a:cs typeface="Arial" panose="020B0604020202020204" pitchFamily="34" charset="0"/>
            </a:endParaRPr>
          </a:p>
          <a:p>
            <a:r>
              <a:rPr lang="en-GB" sz="1800" b="0">
                <a:effectLst/>
                <a:latin typeface="Arial" panose="020B0604020202020204" pitchFamily="34" charset="0"/>
                <a:ea typeface="Calibri" panose="020F0502020204030204" pitchFamily="34" charset="0"/>
                <a:cs typeface="Arial" panose="020B0604020202020204" pitchFamily="34" charset="0"/>
              </a:rPr>
              <a:t>- Being a voice on children’s rights</a:t>
            </a:r>
          </a:p>
          <a:p>
            <a:r>
              <a:rPr lang="en-GB" sz="1800" b="0">
                <a:effectLst/>
                <a:latin typeface="Arial" panose="020B0604020202020204" pitchFamily="34" charset="0"/>
                <a:ea typeface="Calibri" panose="020F0502020204030204" pitchFamily="34" charset="0"/>
                <a:cs typeface="Arial" panose="020B0604020202020204" pitchFamily="34" charset="0"/>
              </a:rPr>
              <a:t>- Providing insight – about what matters to children and young people</a:t>
            </a:r>
          </a:p>
          <a:p>
            <a:pPr marL="285750" indent="-285750">
              <a:buFontTx/>
              <a:buChar char="-"/>
            </a:pPr>
            <a:r>
              <a:rPr lang="en-GB" sz="1800" b="0">
                <a:effectLst/>
                <a:latin typeface="Arial" panose="020B0604020202020204" pitchFamily="34" charset="0"/>
                <a:ea typeface="Calibri" panose="020F0502020204030204" pitchFamily="34" charset="0"/>
                <a:cs typeface="Arial" panose="020B0604020202020204" pitchFamily="34" charset="0"/>
              </a:rPr>
              <a:t>Raising awareness – to help other young people understand our work</a:t>
            </a:r>
          </a:p>
          <a:p>
            <a:pPr marL="285750" indent="-285750">
              <a:buFontTx/>
              <a:buChar char="-"/>
            </a:pPr>
            <a:endParaRPr lang="en-GB" sz="1800" b="0">
              <a:effectLst/>
              <a:latin typeface="Arial" panose="020B0604020202020204" pitchFamily="34" charset="0"/>
              <a:ea typeface="Calibri" panose="020F0502020204030204" pitchFamily="34" charset="0"/>
              <a:cs typeface="Arial" panose="020B0604020202020204" pitchFamily="34" charset="0"/>
            </a:endParaRPr>
          </a:p>
          <a:p>
            <a:pPr marL="0" indent="0">
              <a:buFontTx/>
              <a:buNone/>
            </a:pPr>
            <a:r>
              <a:rPr lang="en-GB" sz="1800" b="0">
                <a:effectLst/>
                <a:latin typeface="Arial" panose="020B0604020202020204" pitchFamily="34" charset="0"/>
                <a:ea typeface="Calibri" panose="020F0502020204030204" pitchFamily="34" charset="0"/>
                <a:cs typeface="Arial" panose="020B0604020202020204" pitchFamily="34" charset="0"/>
              </a:rPr>
              <a:t>You can find out more about the Youth Advisory Board here: https://www.unicef.org.uk/working-with-young-people/yab/ </a:t>
            </a:r>
          </a:p>
          <a:p>
            <a:endParaRPr lang="en-GB" sz="1800" b="1">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current action plan/evidence. </a:t>
            </a:r>
          </a:p>
          <a:p>
            <a:endParaRPr lang="en-GB" sz="1800" b="0" i="0">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Arial" panose="020B0604020202020204" pitchFamily="34" charset="0"/>
                <a:ea typeface="Calibri" panose="020F0502020204030204" pitchFamily="34" charset="0"/>
                <a:cs typeface="Arial" panose="020B0604020202020204" pitchFamily="34" charset="0"/>
              </a:rPr>
              <a:t>Do you have a participation policy or terms of references for pupil groups?  If so, these might offer a starting point for discussion. If not don’t worry there are lots or reasons colleagues might share, including: it’s their right, increases engagement, feel valued, empowering, helps understanding of democracy etc. Consider if children don’t get their voices heard – what is their experience?  It might be helpful to refer to a copy of the CRC and key articles to support discussion.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Arial" panose="020B0604020202020204" pitchFamily="34" charset="0"/>
                <a:ea typeface="Calibri" panose="020F0502020204030204" pitchFamily="34" charset="0"/>
                <a:cs typeface="Arial" panose="020B0604020202020204" pitchFamily="34" charset="0"/>
              </a:rPr>
              <a:t>Collate ideas from across the school.  Class based discussion, pupil groups, clubs, wrap around care, within the curriculum, circle time? How do you ensure all children are heard?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Arial" panose="020B0604020202020204" pitchFamily="34" charset="0"/>
                <a:ea typeface="Calibri" panose="020F0502020204030204" pitchFamily="34" charset="0"/>
                <a:cs typeface="Arial" panose="020B0604020202020204" pitchFamily="34" charset="0"/>
              </a:rPr>
              <a:t>In advance choose relevant articles for your setting to explore with colleagues.  For example, you may wish to choose from: Articles 3,12, 13, 15, 23, 24, 28, 29, 31.</a:t>
            </a:r>
          </a:p>
          <a:p>
            <a:endParaRPr lang="en-GB" sz="1800" b="0" i="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99678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plan/evidence.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4. Discuss these questions in pairs or small groups.  Allow colleagues to reflect and then ask for and collate good practice.</a:t>
            </a:r>
          </a:p>
          <a:p>
            <a:r>
              <a:rPr lang="en-GB" sz="1800" b="0" i="0" dirty="0">
                <a:solidFill>
                  <a:srgbClr val="000000"/>
                </a:solidFill>
                <a:effectLst/>
                <a:latin typeface="Arial" panose="020B0604020202020204" pitchFamily="34" charset="0"/>
                <a:cs typeface="Arial" panose="020B0604020202020204" pitchFamily="34" charset="0"/>
              </a:rPr>
              <a:t>5. Give a minute for personal reflection.  Request feedback and share good practice examples.</a:t>
            </a:r>
          </a:p>
          <a:p>
            <a:r>
              <a:rPr lang="en-GB" sz="1800" b="0" i="0" dirty="0">
                <a:solidFill>
                  <a:srgbClr val="000000"/>
                </a:solidFill>
                <a:effectLst/>
                <a:latin typeface="Arial" panose="020B0604020202020204" pitchFamily="34" charset="0"/>
                <a:cs typeface="Arial" panose="020B0604020202020204" pitchFamily="34" charset="0"/>
              </a:rPr>
              <a:t>6. Share the questions and provide a narrative to explain it if needed. For example, children’s ideas can lead to learning from exploration, influence the curriculum, create opportunities for discussion, help create boundaries and facilitate research and exploration. There may also be aspects of school life that children can not change, what are these and what should we do when what pupils want is not possible? How can we communicate this respectfully and clearly?</a:t>
            </a: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2800" b="0" i="0" dirty="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70C0"/>
                </a:solidFill>
                <a:effectLst/>
                <a:latin typeface="Arial" panose="020B0604020202020204" pitchFamily="34" charset="0"/>
                <a:ea typeface="Calibri" panose="020F0502020204030204" pitchFamily="34" charset="0"/>
                <a:cs typeface="Arial" panose="020B0604020202020204" pitchFamily="34" charset="0"/>
              </a:rPr>
              <a:t>Activity 1: Explore with colleagues the full text of Article 12 &amp; 13. Unpick what they mean for children (as rights holders) and adults (as duty bearers) in your setting.  Collaborate on a vision that can be shared or use our Charter guidance to structure a pupil voice charter: https://www.unicef.org.uk/rights-respecting-schools/charter-guidance/. </a:t>
            </a:r>
            <a:endParaRPr lang="en-GB" sz="2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cs typeface="Arial" panose="020B0604020202020204" pitchFamily="34" charset="0"/>
              </a:rPr>
              <a:t>Activity 2: With colleagues think about the experience of a pupil who moves through your setting. Plot all of the opportunities you offer on a timeline.  Consider: Do you have circle time? How to pupils in different year groups influence their learning? Are your pupil groups/leadership roles only for certain year groups? What decisions are children engaged in making? </a:t>
            </a:r>
            <a:endParaRPr lang="en-GB" sz="1800"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r>
              <a:rPr lang="en-GB" sz="1800" dirty="0">
                <a:latin typeface="Arial" panose="020B0604020202020204" pitchFamily="34" charset="0"/>
                <a:cs typeface="Arial" panose="020B0604020202020204" pitchFamily="34" charset="0"/>
              </a:rPr>
              <a:t>Activity 3: Use the Lundy model guidance document to reflect on practice in your setting. You may choose to do this for your setting or for one or more elements of school life.  Use the model findings to then identify key actions needed to strengthen and develop your practice.</a:t>
            </a:r>
            <a:endParaRPr lang="en-GB" sz="1800" b="0" dirty="0">
              <a:effectLst/>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endParaRPr lang="en-GB" sz="12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dirty="0">
                <a:effectLst/>
                <a:latin typeface="Arial" panose="020B0604020202020204" pitchFamily="34" charset="0"/>
                <a:ea typeface="Calibri"/>
                <a:cs typeface="Arial" panose="020B0604020202020204" pitchFamily="34" charset="0"/>
              </a:rPr>
              <a:t>Presenter notes: There are six suggestions for activities. Depending on the time you have available, </a:t>
            </a:r>
            <a:r>
              <a:rPr lang="en-GB" sz="1800" b="0" i="0" dirty="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a:t>
            </a:r>
            <a:r>
              <a:rPr lang="en-GB" sz="1800" dirty="0">
                <a:solidFill>
                  <a:srgbClr val="000000"/>
                </a:solidFill>
                <a:latin typeface="Arial" panose="020B0604020202020204" pitchFamily="34" charset="0"/>
                <a:cs typeface="Arial" panose="020B0604020202020204" pitchFamily="34" charset="0"/>
              </a:rPr>
              <a:t>  </a:t>
            </a: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cs typeface="Arial" panose="020B0604020202020204" pitchFamily="34" charset="0"/>
              </a:rPr>
              <a:t>Activity 4: Have copies of your School Improvement Plan (SIP) ready to share and ask colleagues in small groups to discuss. Consider Article 12 and the age and stage of pupils.  Bring groups back to share ideas and then choose one to action to take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a:defRPr/>
            </a:pPr>
            <a:r>
              <a:rPr lang="en-GB" sz="1800" b="0" i="0" dirty="0">
                <a:solidFill>
                  <a:srgbClr val="000000"/>
                </a:solidFill>
                <a:effectLst/>
                <a:latin typeface="Arial" panose="020B0604020202020204" pitchFamily="34" charset="0"/>
                <a:cs typeface="Arial" panose="020B0604020202020204" pitchFamily="34" charset="0"/>
              </a:rPr>
              <a:t>Activity 5: </a:t>
            </a:r>
            <a:r>
              <a:rPr lang="en-GB" sz="1800" dirty="0">
                <a:solidFill>
                  <a:srgbClr val="000000"/>
                </a:solidFill>
                <a:latin typeface="Arial" panose="020B0604020202020204" pitchFamily="34" charset="0"/>
                <a:cs typeface="Arial" panose="020B0604020202020204" pitchFamily="34" charset="0"/>
              </a:rPr>
              <a:t>Participatory budgeting lets people in a community (in this case your school) decide on how to spend a dedicated budget. </a:t>
            </a:r>
            <a:r>
              <a:rPr lang="en-GB" sz="1800" dirty="0">
                <a:solidFill>
                  <a:srgbClr val="000000"/>
                </a:solidFill>
                <a:latin typeface="Arial" panose="020B0604020202020204" pitchFamily="34" charset="0"/>
                <a:ea typeface="Calibri"/>
                <a:cs typeface="Arial" panose="020B0604020202020204" pitchFamily="34" charset="0"/>
              </a:rPr>
              <a:t>How might this work in your establishment? Perhaps your</a:t>
            </a:r>
            <a:r>
              <a:rPr lang="en-GB" sz="1800" dirty="0">
                <a:solidFill>
                  <a:srgbClr val="000000"/>
                </a:solidFill>
                <a:latin typeface="Arial" panose="020B0604020202020204" pitchFamily="34" charset="0"/>
                <a:cs typeface="Arial" panose="020B0604020202020204" pitchFamily="34" charset="0"/>
              </a:rPr>
              <a:t> SLT/staff team could identify 3 possible ways to spend a small budget and then support the pupils to decide on which is chosen; this could involve research on the relative benefits, teams to champion each ‘project’ and a school-wide vote.  If you want to make it even more participative, you could help the children come up with the ideas for the projects, too.</a:t>
            </a:r>
            <a:r>
              <a:rPr lang="en-GB" sz="1800" dirty="0">
                <a:solidFill>
                  <a:srgbClr val="000000"/>
                </a:solidFill>
                <a:latin typeface="Arial" panose="020B0604020202020204" pitchFamily="34" charset="0"/>
                <a:ea typeface="Calibri"/>
                <a:cs typeface="Arial" panose="020B0604020202020204" pitchFamily="34" charset="0"/>
              </a:rPr>
              <a:t> </a:t>
            </a:r>
            <a:endParaRPr lang="en-GB" sz="1800" b="0" i="0" dirty="0">
              <a:solidFill>
                <a:srgbClr val="000000"/>
              </a:solidFill>
              <a:effectLst/>
              <a:latin typeface="Arial" panose="020B0604020202020204" pitchFamily="34" charset="0"/>
              <a:cs typeface="Arial" panose="020B0604020202020204" pitchFamily="34" charset="0"/>
            </a:endParaRPr>
          </a:p>
          <a:p>
            <a:pPr>
              <a:defRPr/>
            </a:pPr>
            <a:endParaRPr lang="en-GB" sz="1800" dirty="0">
              <a:latin typeface="Arial" panose="020B0604020202020204" pitchFamily="34" charset="0"/>
              <a:cs typeface="Arial" panose="020B0604020202020204" pitchFamily="34" charset="0"/>
            </a:endParaRPr>
          </a:p>
          <a:p>
            <a:pPr>
              <a:defRPr/>
            </a:pPr>
            <a:r>
              <a:rPr lang="en-GB" sz="1800" b="0" i="0" dirty="0">
                <a:latin typeface="Arial" panose="020B0604020202020204" pitchFamily="34" charset="0"/>
                <a:cs typeface="Arial" panose="020B0604020202020204" pitchFamily="34" charset="0"/>
              </a:rPr>
              <a:t>Activity 6:</a:t>
            </a:r>
            <a:r>
              <a:rPr lang="en-GB" sz="1800" dirty="0">
                <a:latin typeface="Arial" panose="020B0604020202020204" pitchFamily="34" charset="0"/>
                <a:cs typeface="Arial" panose="020B0604020202020204" pitchFamily="34" charset="0"/>
              </a:rPr>
              <a:t> In small groups identify a recent issue or change children were vocal about but that could not be actioned. Role play different scenarios and outcomes. Explore how the discussion could be a learning opportunity. Share how each party might fell in the different scenarios. Celebrate your good practice and reflect on any changes you can make in your approach next time you need to say ‘no.’ </a:t>
            </a:r>
            <a:endParaRPr lang="en-GB" sz="1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latin typeface="Arial" panose="020B0604020202020204" pitchFamily="34" charset="0"/>
              <a:cs typeface="Arial" panose="020B0604020202020204" pitchFamily="34" charset="0"/>
            </a:endParaRPr>
          </a:p>
          <a:p>
            <a:pPr>
              <a:defRPr/>
            </a:pPr>
            <a:r>
              <a:rPr lang="en-GB" sz="1800" b="0" i="0" dirty="0">
                <a:latin typeface="Arial" panose="020B0604020202020204" pitchFamily="34" charset="0"/>
                <a:cs typeface="Arial" panose="020B0604020202020204" pitchFamily="34" charset="0"/>
              </a:rPr>
              <a:t>*The Problem and Solution Tree can be found on pages 8 &amp; 9 of the Youth Advocacy Toolkit. You find the pdf and print from here: </a:t>
            </a:r>
            <a:r>
              <a:rPr lang="en-GB" sz="1800" b="0" i="0" dirty="0">
                <a:latin typeface="Arial" panose="020B0604020202020204" pitchFamily="34" charset="0"/>
                <a:cs typeface="Arial" panose="020B0604020202020204" pitchFamily="34" charset="0"/>
                <a:hlinkClick r:id="rId3"/>
              </a:rPr>
              <a:t>https://downloads.unicef.org.uk/wp-content/uploads/2019/03/Youth-Advocacy-Toolkit.pdf</a:t>
            </a:r>
            <a:r>
              <a:rPr lang="en-GB" sz="1800" dirty="0">
                <a:latin typeface="Arial" panose="020B0604020202020204" pitchFamily="34" charset="0"/>
                <a:cs typeface="Arial" panose="020B0604020202020204" pitchFamily="34" charset="0"/>
              </a:rPr>
              <a:t> </a:t>
            </a:r>
            <a:endParaRPr lang="en-GB" sz="1800" b="0" dirty="0">
              <a:effectLst/>
              <a:latin typeface="Arial" panose="020B0604020202020204" pitchFamily="34" charset="0"/>
              <a:cs typeface="Arial" panose="020B0604020202020204" pitchFamily="34" charset="0"/>
            </a:endParaRPr>
          </a:p>
          <a:p>
            <a:pPr algn="l" rtl="0" fontAlgn="base"/>
            <a:endParaRPr lang="en-GB" sz="1800"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417405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Ask people to write their personal commitments and ideas for school’s action on post its. Display these and identify themes and/or ask individuals to elaborate on their ideas.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Keep or record these and come back to them at the start of the next term to remind colleagues of their commitment and celebrate any progress.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Personal commitments may be kept private if more appropriate however do still consider revisiting to celebrate progress and impact.</a:t>
            </a:r>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Presenter notes: </a:t>
            </a:r>
            <a:r>
              <a:rPr lang="en-GB" sz="180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1800">
              <a:latin typeface="Arial" panose="020B060402020202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Encourage your colleagues to explore the RRSA website to find additional resources. </a:t>
            </a:r>
            <a:r>
              <a:rPr lang="en-GB" sz="180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a:effectLst/>
                <a:latin typeface="Arial" panose="020B0604020202020204" pitchFamily="34" charset="0"/>
                <a:ea typeface="Calibri" panose="020F0502020204030204" pitchFamily="34" charset="0"/>
                <a:cs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a:effectLst/>
              <a:latin typeface="Arial" panose="020B0604020202020204" pitchFamily="34" charset="0"/>
              <a:ea typeface="Times New Roman" panose="02020603050405020304" pitchFamily="18"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a:solidFill>
                  <a:srgbClr val="000000"/>
                </a:solidFill>
                <a:effectLst/>
                <a:latin typeface="Arial" panose="020B0604020202020204" pitchFamily="34" charset="0"/>
                <a:cs typeface="Arial" panose="020B0604020202020204" pitchFamily="34" charset="0"/>
              </a:rPr>
              <a:t>Please edit the aims of the session to suit the time you have available for your session.  </a:t>
            </a:r>
          </a:p>
          <a:p>
            <a:pPr algn="l" rtl="0" fontAlgn="base"/>
            <a:r>
              <a:rPr lang="en-GB" sz="1800" b="0" i="0">
                <a:solidFill>
                  <a:srgbClr val="000000"/>
                </a:solidFill>
                <a:effectLst/>
                <a:latin typeface="Arial" panose="020B0604020202020204" pitchFamily="34" charset="0"/>
                <a:cs typeface="Arial" panose="020B0604020202020204" pitchFamily="34" charset="0"/>
              </a:rPr>
              <a:t> </a:t>
            </a:r>
          </a:p>
          <a:p>
            <a:pPr algn="l" rtl="0" fontAlgn="base"/>
            <a:r>
              <a:rPr lang="en-GB" sz="1800" b="0" i="0">
                <a:solidFill>
                  <a:srgbClr val="000000"/>
                </a:solidFill>
                <a:effectLst/>
                <a:latin typeface="Arial" panose="020B0604020202020204" pitchFamily="34" charset="0"/>
                <a:cs typeface="Arial" panose="020B0604020202020204" pitchFamily="34" charset="0"/>
              </a:rPr>
              <a:t>This session is intended to support you in supporting staff to develop their understanding of what pupil participation is, why it is something that you should be supporting children and young people to engage with as part of your Rights Respecting Schools journey and their role in actively listening to children. </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a:p>
            <a:pPr algn="l" rtl="0" fontAlgn="base"/>
            <a:r>
              <a:rPr lang="en-GB" sz="1800" b="0" i="0">
                <a:solidFill>
                  <a:srgbClr val="000000"/>
                </a:solidFill>
                <a:effectLst/>
                <a:latin typeface="Arial" panose="020B0604020202020204" pitchFamily="34" charset="0"/>
                <a:cs typeface="Arial" panose="020B0604020202020204" pitchFamily="34" charset="0"/>
              </a:rPr>
              <a:t>The whole Spotlight series is about embedding children’s rights within a wide range of school priorities and practices. </a:t>
            </a:r>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a:solidFill>
                  <a:srgbClr val="444444"/>
                </a:solidFill>
                <a:effectLst/>
                <a:latin typeface="Arial" panose="020B0604020202020204" pitchFamily="34" charset="0"/>
                <a:cs typeface="Arial" panose="020B0604020202020204" pitchFamily="34" charset="0"/>
              </a:rPr>
              <a:t>​</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The video complements the content of this pack and can also be used separately. </a:t>
            </a:r>
            <a:r>
              <a:rPr lang="en-US" sz="1800" b="0" i="0">
                <a:solidFill>
                  <a:srgbClr val="444444"/>
                </a:solidFill>
                <a:effectLst/>
                <a:latin typeface="Arial" panose="020B0604020202020204" pitchFamily="34" charset="0"/>
                <a:cs typeface="Arial" panose="020B0604020202020204" pitchFamily="34" charset="0"/>
              </a:rPr>
              <a:t>​</a:t>
            </a:r>
          </a:p>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 </a:t>
            </a:r>
            <a:r>
              <a:rPr lang="en-GB" sz="1800" b="0" i="0">
                <a:solidFill>
                  <a:srgbClr val="444444"/>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Participation is linked with both Outcome 7 in Strand B and Outcome 8 in Strand C. </a:t>
            </a:r>
          </a:p>
          <a:p>
            <a:endParaRPr lang="en-GB" sz="1800">
              <a:latin typeface="Arial" panose="020B0604020202020204" pitchFamily="34" charset="0"/>
              <a:cs typeface="Arial" panose="020B0604020202020204" pitchFamily="34" charset="0"/>
            </a:endParaRPr>
          </a:p>
          <a:p>
            <a:pPr>
              <a:lnSpc>
                <a:spcPct val="107000"/>
              </a:lnSpc>
              <a:spcAft>
                <a:spcPts val="800"/>
              </a:spcAft>
            </a:pP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sz="1800" b="1">
                <a:solidFill>
                  <a:srgbClr val="FFFF00"/>
                </a:solidFill>
                <a:latin typeface="Arial" panose="020B0604020202020204" pitchFamily="34" charset="0"/>
                <a:ea typeface="Times New Roman" panose="02020603050405020304" pitchFamily="18" charset="0"/>
                <a:cs typeface="Arial" panose="020B0604020202020204" pitchFamily="34" charset="0"/>
              </a:rPr>
              <a:t>B</a:t>
            </a: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a:t>
            </a:r>
            <a:r>
              <a:rPr lang="en-GB" sz="1800" b="1">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a:t>
            </a:r>
            <a:r>
              <a:rPr lang="en-GB" sz="1800" b="1">
                <a:solidFill>
                  <a:srgbClr val="FFFF00"/>
                </a:solidFill>
                <a:latin typeface="Arial" panose="020B0604020202020204" pitchFamily="34" charset="0"/>
                <a:ea typeface="Times New Roman" panose="02020603050405020304" pitchFamily="18" charset="0"/>
                <a:cs typeface="Arial" panose="020B0604020202020204" pitchFamily="34" charset="0"/>
              </a:rPr>
              <a:t>THROUGH RIGHTS</a:t>
            </a:r>
            <a:endPar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800">
                <a:latin typeface="Arial" panose="020B0604020202020204" pitchFamily="34" charset="0"/>
                <a:cs typeface="Arial" panose="020B0604020202020204" pitchFamily="34" charset="0"/>
              </a:rPr>
              <a:t>Outcome 7: </a:t>
            </a:r>
            <a:r>
              <a:rPr lang="en-GB" sz="1800">
                <a:latin typeface="Arial" panose="020B0604020202020204" pitchFamily="34" charset="0"/>
                <a:ea typeface="+mn-lt"/>
                <a:cs typeface="Arial" panose="020B0604020202020204" pitchFamily="34" charset="0"/>
              </a:rPr>
              <a:t>Children and young people value education and are involved in making decisions about their learning.</a:t>
            </a:r>
          </a:p>
          <a:p>
            <a:pPr>
              <a:lnSpc>
                <a:spcPct val="107000"/>
              </a:lnSpc>
              <a:spcAft>
                <a:spcPts val="800"/>
              </a:spcAft>
            </a:pPr>
            <a:r>
              <a:rPr lang="en-GB" sz="1800">
                <a:solidFill>
                  <a:srgbClr val="000000"/>
                </a:solidFill>
                <a:latin typeface="Arial" panose="020B0604020202020204" pitchFamily="34" charset="0"/>
                <a:ea typeface="Times New Roman" panose="02020603050405020304" pitchFamily="18" charset="0"/>
                <a:cs typeface="Arial" panose="020B0604020202020204" pitchFamily="34" charset="0"/>
              </a:rPr>
              <a:t>SILVER: </a:t>
            </a:r>
            <a:r>
              <a:rPr lang="en-GB" sz="1800">
                <a:solidFill>
                  <a:srgbClr val="000000"/>
                </a:solidFill>
                <a:latin typeface="Arial" panose="020B0604020202020204" pitchFamily="34" charset="0"/>
                <a:ea typeface="+mn-lt"/>
                <a:cs typeface="Arial" panose="020B0604020202020204" pitchFamily="34" charset="0"/>
              </a:rPr>
              <a:t>Many children and young people speak positively of school and of their learning. They understand and can talk about the role they play in their learning. Many adults explain how rights respecting language shapes a positive learning environment. </a:t>
            </a:r>
          </a:p>
          <a:p>
            <a:pPr>
              <a:lnSpc>
                <a:spcPct val="107000"/>
              </a:lnSpc>
              <a:spcAft>
                <a:spcPts val="800"/>
              </a:spcAft>
            </a:pPr>
            <a:r>
              <a:rPr lang="en-GB" sz="1800">
                <a:solidFill>
                  <a:srgbClr val="000000"/>
                </a:solidFill>
                <a:latin typeface="Arial" panose="020B0604020202020204" pitchFamily="34" charset="0"/>
                <a:ea typeface="Times New Roman" panose="02020603050405020304" pitchFamily="18" charset="0"/>
                <a:cs typeface="Arial" panose="020B0604020202020204" pitchFamily="34" charset="0"/>
              </a:rPr>
              <a:t>GOLD: </a:t>
            </a:r>
            <a:r>
              <a:rPr lang="en-GB" sz="1800">
                <a:solidFill>
                  <a:srgbClr val="000000"/>
                </a:solidFill>
                <a:latin typeface="Arial" panose="020B0604020202020204" pitchFamily="34" charset="0"/>
                <a:ea typeface="+mn-lt"/>
                <a:cs typeface="Arial" panose="020B0604020202020204" pitchFamily="34" charset="0"/>
              </a:rPr>
              <a:t>Most children and young people speak of their commitment to the right of others to learn and can describe how they actively respect this right. Nearly all children and young people explain how they play an active role in their learning. </a:t>
            </a:r>
          </a:p>
          <a:p>
            <a:pPr>
              <a:lnSpc>
                <a:spcPct val="107000"/>
              </a:lnSpc>
              <a:spcAft>
                <a:spcPts val="800"/>
              </a:spcAft>
            </a:pPr>
            <a:endParaRPr lang="en-GB" sz="18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sz="1800" b="1">
                <a:solidFill>
                  <a:srgbClr val="FFFF00"/>
                </a:solidFill>
                <a:latin typeface="Arial" panose="020B0604020202020204" pitchFamily="34" charset="0"/>
                <a:ea typeface="Times New Roman" panose="02020603050405020304" pitchFamily="18" charset="0"/>
                <a:cs typeface="Arial" panose="020B0604020202020204" pitchFamily="34" charset="0"/>
              </a:rPr>
              <a:t>C</a:t>
            </a: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FOR</a:t>
            </a:r>
            <a:r>
              <a:rPr lang="en-GB" sz="1800" b="1">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sz="1800">
                <a:latin typeface="Arial" panose="020B0604020202020204" pitchFamily="34" charset="0"/>
                <a:cs typeface="Arial" panose="020B0604020202020204" pitchFamily="34" charset="0"/>
              </a:rPr>
              <a:t>Outcome 8: </a:t>
            </a:r>
            <a:r>
              <a:rPr lang="en-GB" sz="1800">
                <a:latin typeface="Arial" panose="020B0604020202020204" pitchFamily="34" charset="0"/>
                <a:ea typeface="+mn-lt"/>
                <a:cs typeface="Arial" panose="020B0604020202020204" pitchFamily="34" charset="0"/>
              </a:rPr>
              <a:t>Children and young people know that their views are taken seriously. </a:t>
            </a:r>
          </a:p>
          <a:p>
            <a:pPr>
              <a:lnSpc>
                <a:spcPct val="107000"/>
              </a:lnSpc>
              <a:spcAft>
                <a:spcPts val="800"/>
              </a:spcAft>
            </a:pPr>
            <a:r>
              <a:rPr lang="en-GB" sz="1800">
                <a:latin typeface="Arial" panose="020B0604020202020204" pitchFamily="34" charset="0"/>
                <a:ea typeface="Calibri" panose="020F0502020204030204" pitchFamily="34" charset="0"/>
                <a:cs typeface="Arial" panose="020B0604020202020204" pitchFamily="34" charset="0"/>
              </a:rPr>
              <a:t>SILVER: </a:t>
            </a:r>
            <a:r>
              <a:rPr lang="en-GB" sz="1800">
                <a:latin typeface="Arial" panose="020B0604020202020204" pitchFamily="34" charset="0"/>
                <a:ea typeface="+mn-lt"/>
                <a:cs typeface="Arial" panose="020B0604020202020204" pitchFamily="34" charset="0"/>
              </a:rPr>
              <a:t>Many children, young people and adults describe how young people can express their opinions, have been involved in decisions about their life in school. </a:t>
            </a:r>
          </a:p>
          <a:p>
            <a:pPr>
              <a:lnSpc>
                <a:spcPct val="107000"/>
              </a:lnSpc>
              <a:spcAft>
                <a:spcPts val="800"/>
              </a:spcAft>
            </a:pPr>
            <a:r>
              <a:rPr lang="en-GB" sz="1800">
                <a:latin typeface="Arial" panose="020B0604020202020204" pitchFamily="34" charset="0"/>
                <a:ea typeface="Calibri" panose="020F0502020204030204" pitchFamily="34" charset="0"/>
                <a:cs typeface="Arial" panose="020B0604020202020204" pitchFamily="34" charset="0"/>
              </a:rPr>
              <a:t>GOLD: </a:t>
            </a:r>
            <a:r>
              <a:rPr lang="en-GB" sz="1800">
                <a:latin typeface="Arial" panose="020B0604020202020204" pitchFamily="34" charset="0"/>
                <a:ea typeface="+mn-lt"/>
                <a:cs typeface="Arial" panose="020B0604020202020204" pitchFamily="34" charset="0"/>
              </a:rPr>
              <a:t>Most children and young people describe how their participation has a significant impact on school improvement. </a:t>
            </a:r>
            <a:endParaRPr lang="en-GB" sz="1800">
              <a:latin typeface="Arial" panose="020B0604020202020204" pitchFamily="34" charset="0"/>
              <a:ea typeface="Calibri" panose="020F0502020204030204" pitchFamily="34" charset="0"/>
              <a:cs typeface="Arial" panose="020B0604020202020204" pitchFamily="34" charset="0"/>
            </a:endParaRP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The full text of the Strands and Outcomes of the Award can be found here:</a:t>
            </a:r>
          </a:p>
          <a:p>
            <a:r>
              <a:rPr lang="en-GB" sz="1800">
                <a:latin typeface="Arial" panose="020B0604020202020204" pitchFamily="34" charset="0"/>
                <a:cs typeface="Arial" panose="020B0604020202020204" pitchFamily="34" charset="0"/>
              </a:rPr>
              <a:t>www.unicef.org.uk/rights-respecting-schools/wp-content/uploads/sites/4/2015/06/RRSA-Strands-and-Outcomes-at-Silver-and-Gold-1.pdf</a:t>
            </a:r>
          </a:p>
          <a:p>
            <a:endParaRPr lang="en-GB"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a:solidFill>
                  <a:srgbClr val="000000"/>
                </a:solidFill>
                <a:effectLst/>
                <a:latin typeface="Arial" panose="020B0604020202020204" pitchFamily="34" charset="0"/>
                <a:cs typeface="Arial" panose="020B0604020202020204" pitchFamily="34" charset="0"/>
              </a:rPr>
              <a:t>Presenter notes: When showing this slide in presenter mode the articles will appear on click. </a:t>
            </a:r>
          </a:p>
          <a:p>
            <a:r>
              <a:rPr lang="en-GB" sz="1800" b="0" i="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participation?  Give good time for people to think about and discuss the links.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Your colleagues may identify different articles to the ones displayed. If time permits, encourage staff to explain their choices. </a:t>
            </a:r>
            <a:endParaRPr lang="en-GB" sz="1800" b="0" i="0">
              <a:solidFill>
                <a:srgbClr val="000000"/>
              </a:solidFill>
              <a:effectLst/>
              <a:latin typeface="Arial" panose="020B0604020202020204" pitchFamily="34" charset="0"/>
              <a:cs typeface="Arial" panose="020B0604020202020204" pitchFamily="34" charset="0"/>
            </a:endParaRPr>
          </a:p>
          <a:p>
            <a:endParaRPr lang="en-GB" sz="1800" b="0" i="0">
              <a:solidFill>
                <a:srgbClr val="000000"/>
              </a:solidFill>
              <a:effectLst/>
              <a:latin typeface="Arial" panose="020B0604020202020204" pitchFamily="34" charset="0"/>
              <a:cs typeface="Arial" panose="020B0604020202020204" pitchFamily="34" charset="0"/>
            </a:endParaRPr>
          </a:p>
          <a:p>
            <a:endParaRPr lang="en-GB" sz="18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cs typeface="Arial" panose="020B0604020202020204" pitchFamily="34" charset="0"/>
              </a:rPr>
              <a:t>CRC Summary: </a:t>
            </a:r>
            <a:r>
              <a:rPr lang="en-GB" sz="1800">
                <a:effectLst/>
                <a:latin typeface="Arial" panose="020B0604020202020204" pitchFamily="34" charset="0"/>
                <a:ea typeface="Calibri" panose="020F0502020204030204" pitchFamily="34" charset="0"/>
                <a:cs typeface="Arial" panose="020B0604020202020204" pitchFamily="34" charset="0"/>
              </a:rPr>
              <a:t>unicef.uk/</a:t>
            </a:r>
            <a:r>
              <a:rPr lang="en-GB" sz="1800" err="1">
                <a:effectLst/>
                <a:latin typeface="Arial" panose="020B0604020202020204" pitchFamily="34" charset="0"/>
                <a:ea typeface="Calibri" panose="020F0502020204030204" pitchFamily="34" charset="0"/>
                <a:cs typeface="Arial" panose="020B0604020202020204" pitchFamily="34" charset="0"/>
              </a:rPr>
              <a:t>CRC_Icons</a:t>
            </a:r>
            <a:endParaRPr lang="en-GB" sz="1800" b="0" i="0">
              <a:solidFill>
                <a:srgbClr val="444444"/>
              </a:solidFill>
              <a:effectLst/>
              <a:latin typeface="Arial" panose="020B0604020202020204" pitchFamily="34" charset="0"/>
              <a:ea typeface="Calibri"/>
              <a:cs typeface="Arial" panose="020B0604020202020204" pitchFamily="34" charset="0"/>
            </a:endParaRPr>
          </a:p>
          <a:p>
            <a:pPr>
              <a:buFont typeface="Arial" panose="020B0604020202020204" pitchFamily="34" charset="0"/>
            </a:pPr>
            <a:endParaRPr lang="en-GB">
              <a:solidFill>
                <a:srgbClr val="444444"/>
              </a:solidFill>
              <a:ea typeface="Calibri"/>
              <a:cs typeface="Calibri"/>
            </a:endParaRPr>
          </a:p>
          <a:p>
            <a:endParaRPr lang="en-GB">
              <a:solidFill>
                <a:srgbClr val="444444"/>
              </a:solidFill>
              <a:ea typeface="Calibri"/>
              <a:cs typeface="Calibri"/>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1344407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pic>
        <p:nvPicPr>
          <p:cNvPr id="3" name="Picture 2" descr="A group of children in a classroom&#10;&#10;Description automatically generated">
            <a:extLst>
              <a:ext uri="{FF2B5EF4-FFF2-40B4-BE49-F238E27FC236}">
                <a16:creationId xmlns:a16="http://schemas.microsoft.com/office/drawing/2014/main" id="{79A8BE90-EB97-C5B9-F8B6-A80E6E1922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448" r="20448"/>
          <a:stretch/>
        </p:blipFill>
        <p:spPr>
          <a:xfrm>
            <a:off x="6096000" y="0"/>
            <a:ext cx="6096000" cy="6876093"/>
          </a:xfrm>
          <a:prstGeom prst="rect">
            <a:avLst/>
          </a:prstGeom>
        </p:spPr>
      </p:pic>
      <p:sp>
        <p:nvSpPr>
          <p:cNvPr id="4" name="TextBox 3">
            <a:extLst>
              <a:ext uri="{FF2B5EF4-FFF2-40B4-BE49-F238E27FC236}">
                <a16:creationId xmlns:a16="http://schemas.microsoft.com/office/drawing/2014/main" id="{DBE36EEA-DBDF-1F93-480F-B06A56874660}"/>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15/05/2024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www.unicef.org.uk/rights-respecting-schools/resources/teaching-resources/guidance-assemblies-lessons/the-lundy-model-article-12-in-practi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pbscotland.scot/pb-in-school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guidance-assemblies-lessons/the-lundy-model-article-12-in-practice/" TargetMode="External"/><Relationship Id="rId3" Type="http://schemas.openxmlformats.org/officeDocument/2006/relationships/hyperlink" Target="https://www.unicef.org.uk/working-with-young-people/youth-advocacy-toolkit/" TargetMode="External"/><Relationship Id="rId7" Type="http://schemas.openxmlformats.org/officeDocument/2006/relationships/hyperlink" Target="https://www.votesforschools.com/downloads/"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www.unicef.org.uk/rights-respecting-schools/charter-guidance/" TargetMode="External"/><Relationship Id="rId5" Type="http://schemas.openxmlformats.org/officeDocument/2006/relationships/hyperlink" Target="https://www.unicef.org.uk/rights-respecting-schools/rrsa-steering-group/" TargetMode="External"/><Relationship Id="rId10" Type="http://schemas.openxmlformats.org/officeDocument/2006/relationships/hyperlink" Target="https://commission.europa.eu/system/files/2022-12/lundy_model_of_participation.pdf" TargetMode="External"/><Relationship Id="rId4" Type="http://schemas.openxmlformats.org/officeDocument/2006/relationships/hyperlink" Target="https://www.unicef.org.uk/rights-respecting-schools/resources/teaching-resources/outright/" TargetMode="External"/><Relationship Id="rId9" Type="http://schemas.openxmlformats.org/officeDocument/2006/relationships/hyperlink" Target="https://www.unicef.org.uk/rights-respecting-schools/strengthening-pupil-particip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LTeMg7r1L7s?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knowetop-primary-school-participation/"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shenley-fields-daycare-and-nursery-school-participatio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hyperlink" Target="https://www.votesforschools.com/student-voice-awards/202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Univers LT Pro 85 XBlack" panose="020B0A04040702020204" pitchFamily="34" charset="0"/>
              </a:rPr>
              <a:t>CAMPAIGNING IN SCHOOL</a:t>
            </a:r>
          </a:p>
        </p:txBody>
      </p:sp>
      <p:pic>
        <p:nvPicPr>
          <p:cNvPr id="4" name="Picture 3" descr="A group of people posing for a photo&#10;&#10;Description automatically generated">
            <a:extLst>
              <a:ext uri="{FF2B5EF4-FFF2-40B4-BE49-F238E27FC236}">
                <a16:creationId xmlns:a16="http://schemas.microsoft.com/office/drawing/2014/main" id="{37AD9318-4A29-D77E-D946-5314825031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 b="15440"/>
          <a:stretch/>
        </p:blipFill>
        <p:spPr>
          <a:xfrm>
            <a:off x="-4354" y="-29981"/>
            <a:ext cx="12196354" cy="6887981"/>
          </a:xfrm>
          <a:prstGeom prst="rect">
            <a:avLst/>
          </a:prstGeom>
        </p:spPr>
      </p:pic>
      <p:pic>
        <p:nvPicPr>
          <p:cNvPr id="5" name="Picture 4">
            <a:extLst>
              <a:ext uri="{FF2B5EF4-FFF2-40B4-BE49-F238E27FC236}">
                <a16:creationId xmlns:a16="http://schemas.microsoft.com/office/drawing/2014/main" id="{FCB707D2-32E4-E50E-945D-CDA7206C4E29}"/>
              </a:ext>
            </a:extLst>
          </p:cNvPr>
          <p:cNvPicPr>
            <a:picLocks noChangeAspect="1"/>
          </p:cNvPicPr>
          <p:nvPr/>
        </p:nvPicPr>
        <p:blipFill>
          <a:blip r:embed="rId4"/>
          <a:stretch>
            <a:fillRect/>
          </a:stretch>
        </p:blipFill>
        <p:spPr>
          <a:xfrm>
            <a:off x="7680518" y="4633326"/>
            <a:ext cx="4216761" cy="2034101"/>
          </a:xfrm>
          <a:prstGeom prst="rect">
            <a:avLst/>
          </a:prstGeom>
        </p:spPr>
      </p:pic>
      <p:pic>
        <p:nvPicPr>
          <p:cNvPr id="6" name="Picture 5" descr="A blue sign with white text and children holding hands&#10;&#10;Description automatically generated">
            <a:extLst>
              <a:ext uri="{FF2B5EF4-FFF2-40B4-BE49-F238E27FC236}">
                <a16:creationId xmlns:a16="http://schemas.microsoft.com/office/drawing/2014/main" id="{57C6E803-E08F-E082-B44B-4420208E64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850" y="-29980"/>
            <a:ext cx="2468429" cy="2034101"/>
          </a:xfrm>
          <a:prstGeom prst="rect">
            <a:avLst/>
          </a:prstGeom>
        </p:spPr>
      </p:pic>
      <p:sp>
        <p:nvSpPr>
          <p:cNvPr id="7" name="Rectangle 6">
            <a:extLst>
              <a:ext uri="{FF2B5EF4-FFF2-40B4-BE49-F238E27FC236}">
                <a16:creationId xmlns:a16="http://schemas.microsoft.com/office/drawing/2014/main" id="{66E77FA4-C648-5006-17A0-580A098B05E4}"/>
              </a:ext>
            </a:extLst>
          </p:cNvPr>
          <p:cNvSpPr/>
          <p:nvPr/>
        </p:nvSpPr>
        <p:spPr>
          <a:xfrm>
            <a:off x="203200" y="5878961"/>
            <a:ext cx="2909870" cy="5871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latin typeface="Arial Black" panose="020B0A04020102020204" pitchFamily="34" charset="0"/>
              </a:rPr>
              <a:t>PARTICIPATION</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6EE7F045-53C4-0C74-0D59-1812075397B7}"/>
              </a:ext>
            </a:extLst>
          </p:cNvPr>
          <p:cNvSpPr txBox="1"/>
          <p:nvPr/>
        </p:nvSpPr>
        <p:spPr>
          <a:xfrm>
            <a:off x="878406" y="2933291"/>
            <a:ext cx="2481842" cy="1938992"/>
          </a:xfrm>
          <a:prstGeom prst="rect">
            <a:avLst/>
          </a:prstGeom>
          <a:noFill/>
        </p:spPr>
        <p:txBody>
          <a:bodyPr wrap="square" lIns="91440" tIns="45720" rIns="91440" bIns="45720" rtlCol="0" anchor="t">
            <a:spAutoFit/>
          </a:bodyPr>
          <a:lstStyle/>
          <a:p>
            <a:pPr algn="ctr"/>
            <a:r>
              <a:rPr lang="en-GB" sz="2000">
                <a:effectLst/>
                <a:latin typeface="Arial" panose="020B0604020202020204" pitchFamily="34" charset="0"/>
                <a:ea typeface="Calibri" panose="020F0502020204030204" pitchFamily="34" charset="0"/>
                <a:cs typeface="Arial" panose="020B0604020202020204" pitchFamily="34" charset="0"/>
              </a:rPr>
              <a:t>1. Why is it important to include children's voices in school decision making? Discuss in pairs/groups.</a:t>
            </a:r>
          </a:p>
        </p:txBody>
      </p:sp>
      <p:sp>
        <p:nvSpPr>
          <p:cNvPr id="8" name="TextBox 7">
            <a:extLst>
              <a:ext uri="{FF2B5EF4-FFF2-40B4-BE49-F238E27FC236}">
                <a16:creationId xmlns:a16="http://schemas.microsoft.com/office/drawing/2014/main" id="{1C0311CC-FF9B-9152-AD4B-73E7BEFCC0F4}"/>
              </a:ext>
            </a:extLst>
          </p:cNvPr>
          <p:cNvSpPr txBox="1"/>
          <p:nvPr/>
        </p:nvSpPr>
        <p:spPr>
          <a:xfrm>
            <a:off x="4694321" y="2938258"/>
            <a:ext cx="2803357" cy="17150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00">
                <a:effectLst/>
                <a:latin typeface="Arial" panose="020B0604020202020204" pitchFamily="34" charset="0"/>
                <a:ea typeface="Calibri" panose="020F0502020204030204" pitchFamily="34" charset="0"/>
                <a:cs typeface="Arial" panose="020B0604020202020204" pitchFamily="34" charset="0"/>
              </a:rPr>
              <a:t>2. Consider what you already do that encourages pupil participation, voice</a:t>
            </a:r>
            <a:r>
              <a:rPr lang="en-GB" sz="2000" kern="100">
                <a:latin typeface="Arial" panose="020B0604020202020204" pitchFamily="34" charset="0"/>
                <a:ea typeface="Calibri" panose="020F0502020204030204" pitchFamily="34" charset="0"/>
                <a:cs typeface="Arial" panose="020B0604020202020204" pitchFamily="34" charset="0"/>
              </a:rPr>
              <a:t> and </a:t>
            </a:r>
            <a:r>
              <a:rPr lang="en-GB" sz="2000" kern="100">
                <a:effectLst/>
                <a:latin typeface="Arial" panose="020B0604020202020204" pitchFamily="34" charset="0"/>
                <a:ea typeface="Calibri" panose="020F0502020204030204" pitchFamily="34" charset="0"/>
                <a:cs typeface="Arial" panose="020B0604020202020204" pitchFamily="34" charset="0"/>
              </a:rPr>
              <a:t>engagement.</a:t>
            </a:r>
            <a:endParaRPr lang="en-GB" sz="24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441C42-84B9-461E-1D1D-BB49BE7DC194}"/>
              </a:ext>
            </a:extLst>
          </p:cNvPr>
          <p:cNvSpPr txBox="1"/>
          <p:nvPr/>
        </p:nvSpPr>
        <p:spPr>
          <a:xfrm>
            <a:off x="8474902" y="2938258"/>
            <a:ext cx="3075619" cy="2373663"/>
          </a:xfrm>
          <a:prstGeom prst="rect">
            <a:avLst/>
          </a:prstGeom>
          <a:noFill/>
        </p:spPr>
        <p:txBody>
          <a:bodyPr wrap="square" lIns="91440" tIns="45720" rIns="91440" bIns="45720" rtlCol="0" anchor="t">
            <a:spAutoFit/>
          </a:bodyPr>
          <a:lstStyle/>
          <a:p>
            <a:pPr lvl="0" algn="ctr">
              <a:lnSpc>
                <a:spcPct val="107000"/>
              </a:lnSpc>
              <a:spcAft>
                <a:spcPts val="800"/>
              </a:spcAft>
            </a:pPr>
            <a:r>
              <a:rPr lang="en-GB" sz="2000" kern="100">
                <a:effectLst/>
                <a:latin typeface="Arial" panose="020B0604020202020204" pitchFamily="34" charset="0"/>
                <a:ea typeface="Calibri" panose="020F0502020204030204" pitchFamily="34" charset="0"/>
                <a:cs typeface="Arial" panose="020B0604020202020204" pitchFamily="34" charset="0"/>
              </a:rPr>
              <a:t>3. Reflecting on relevant articles, discuss where you could build in further opportunities for children to be involved in meaningful decision making.</a:t>
            </a:r>
          </a:p>
        </p:txBody>
      </p:sp>
    </p:spTree>
    <p:extLst>
      <p:ext uri="{BB962C8B-B14F-4D97-AF65-F5344CB8AC3E}">
        <p14:creationId xmlns:p14="http://schemas.microsoft.com/office/powerpoint/2010/main" val="374516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6EE7F045-53C4-0C74-0D59-1812075397B7}"/>
              </a:ext>
            </a:extLst>
          </p:cNvPr>
          <p:cNvSpPr txBox="1"/>
          <p:nvPr/>
        </p:nvSpPr>
        <p:spPr>
          <a:xfrm>
            <a:off x="852267" y="2710150"/>
            <a:ext cx="2772556" cy="2246769"/>
          </a:xfrm>
          <a:prstGeom prst="rect">
            <a:avLst/>
          </a:prstGeom>
          <a:noFill/>
        </p:spPr>
        <p:txBody>
          <a:bodyPr wrap="square" lIns="91440" tIns="45720" rIns="91440" bIns="45720" rtlCol="0" anchor="t">
            <a:spAutoFit/>
          </a:bodyPr>
          <a:lstStyle/>
          <a:p>
            <a:pPr algn="ctr"/>
            <a:r>
              <a:rPr lang="en-GB" sz="2000" dirty="0">
                <a:latin typeface="Arial" panose="020B0604020202020204" pitchFamily="34" charset="0"/>
                <a:ea typeface="Calibri" panose="020F0502020204030204" pitchFamily="34" charset="0"/>
                <a:cs typeface="Arial" panose="020B0604020202020204" pitchFamily="34" charset="0"/>
              </a:rPr>
              <a:t>4</a:t>
            </a:r>
            <a:r>
              <a:rPr lang="en-GB" sz="2000" dirty="0">
                <a:effectLst/>
                <a:latin typeface="Arial" panose="020B0604020202020204" pitchFamily="34" charset="0"/>
                <a:ea typeface="Calibri" panose="020F0502020204030204" pitchFamily="34" charset="0"/>
                <a:cs typeface="Arial" panose="020B0604020202020204" pitchFamily="34" charset="0"/>
              </a:rPr>
              <a:t>. How involved are children in their own learning? What works well in your classroom? What choices do they have? </a:t>
            </a:r>
          </a:p>
        </p:txBody>
      </p:sp>
      <p:sp>
        <p:nvSpPr>
          <p:cNvPr id="8" name="TextBox 7">
            <a:extLst>
              <a:ext uri="{FF2B5EF4-FFF2-40B4-BE49-F238E27FC236}">
                <a16:creationId xmlns:a16="http://schemas.microsoft.com/office/drawing/2014/main" id="{1C0311CC-FF9B-9152-AD4B-73E7BEFCC0F4}"/>
              </a:ext>
            </a:extLst>
          </p:cNvPr>
          <p:cNvSpPr txBox="1"/>
          <p:nvPr/>
        </p:nvSpPr>
        <p:spPr>
          <a:xfrm>
            <a:off x="4712157" y="2710150"/>
            <a:ext cx="2803357" cy="17150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00" dirty="0">
                <a:latin typeface="Arial" panose="020B0604020202020204" pitchFamily="34" charset="0"/>
                <a:ea typeface="Calibri" panose="020F0502020204030204" pitchFamily="34" charset="0"/>
                <a:cs typeface="Arial" panose="020B0604020202020204" pitchFamily="34" charset="0"/>
              </a:rPr>
              <a:t>5</a:t>
            </a:r>
            <a:r>
              <a:rPr lang="en-GB" sz="2000" kern="100" dirty="0">
                <a:effectLst/>
                <a:latin typeface="Arial" panose="020B0604020202020204" pitchFamily="34" charset="0"/>
                <a:ea typeface="Calibri" panose="020F0502020204030204" pitchFamily="34" charset="0"/>
                <a:cs typeface="Arial" panose="020B0604020202020204" pitchFamily="34" charset="0"/>
              </a:rPr>
              <a:t>. How do you demonstrate to children that you listen to and take their views seriously?</a:t>
            </a:r>
            <a:endParaRPr lang="en-GB"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441C42-84B9-461E-1D1D-BB49BE7DC194}"/>
              </a:ext>
            </a:extLst>
          </p:cNvPr>
          <p:cNvSpPr txBox="1"/>
          <p:nvPr/>
        </p:nvSpPr>
        <p:spPr>
          <a:xfrm>
            <a:off x="8474902" y="2710150"/>
            <a:ext cx="3075619" cy="2702984"/>
          </a:xfrm>
          <a:prstGeom prst="rect">
            <a:avLst/>
          </a:prstGeom>
          <a:noFill/>
        </p:spPr>
        <p:txBody>
          <a:bodyPr wrap="square" lIns="91440" tIns="45720" rIns="91440" bIns="45720" rtlCol="0" anchor="t">
            <a:spAutoFit/>
          </a:bodyPr>
          <a:lstStyle/>
          <a:p>
            <a:pPr lvl="0" algn="ctr">
              <a:lnSpc>
                <a:spcPct val="107000"/>
              </a:lnSpc>
              <a:spcAft>
                <a:spcPts val="800"/>
              </a:spcAft>
            </a:pPr>
            <a:r>
              <a:rPr lang="en-GB" sz="2000" kern="100" dirty="0">
                <a:latin typeface="Arial" panose="020B0604020202020204" pitchFamily="34" charset="0"/>
                <a:ea typeface="Calibri" panose="020F0502020204030204" pitchFamily="34" charset="0"/>
                <a:cs typeface="Arial" panose="020B0604020202020204" pitchFamily="34" charset="0"/>
              </a:rPr>
              <a:t>6</a:t>
            </a:r>
            <a:r>
              <a:rPr lang="en-GB" sz="2000" kern="100" dirty="0">
                <a:effectLst/>
                <a:latin typeface="Arial" panose="020B0604020202020204" pitchFamily="34" charset="0"/>
                <a:ea typeface="Calibri" panose="020F0502020204030204" pitchFamily="34" charset="0"/>
                <a:cs typeface="Arial" panose="020B0604020202020204" pitchFamily="34" charset="0"/>
              </a:rPr>
              <a:t>. </a:t>
            </a:r>
            <a:r>
              <a:rPr lang="en-GB" sz="2000" i="1" kern="100" dirty="0">
                <a:effectLst/>
                <a:latin typeface="Arial" panose="020B0604020202020204" pitchFamily="34" charset="0"/>
                <a:ea typeface="Calibri" panose="020F0502020204030204" pitchFamily="34" charset="0"/>
                <a:cs typeface="Arial" panose="020B0604020202020204" pitchFamily="34" charset="0"/>
              </a:rPr>
              <a:t>“We never dismiss children’s ideas.”  </a:t>
            </a:r>
            <a:r>
              <a:rPr lang="en-GB" sz="2000" kern="100" dirty="0">
                <a:effectLst/>
                <a:latin typeface="Arial" panose="020B0604020202020204" pitchFamily="34" charset="0"/>
                <a:ea typeface="Calibri" panose="020F0502020204030204" pitchFamily="34" charset="0"/>
                <a:cs typeface="Arial" panose="020B0604020202020204" pitchFamily="34" charset="0"/>
              </a:rPr>
              <a:t>Discuss. How </a:t>
            </a:r>
            <a:r>
              <a:rPr lang="en-GB" sz="2000" kern="100" dirty="0">
                <a:latin typeface="Arial" panose="020B0604020202020204" pitchFamily="34" charset="0"/>
                <a:ea typeface="Calibri" panose="020F0502020204030204" pitchFamily="34" charset="0"/>
                <a:cs typeface="Arial" panose="020B0604020202020204" pitchFamily="34" charset="0"/>
              </a:rPr>
              <a:t>can we be clear what aspect of school life young people can influence? What aspects might they not be able to and why?</a:t>
            </a:r>
            <a:endParaRPr lang="en-GB" sz="2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60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192310"/>
            <a:ext cx="3652182"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7941FE24-1263-6F99-804A-B4A27B7A8009}"/>
              </a:ext>
            </a:extLst>
          </p:cNvPr>
          <p:cNvSpPr txBox="1"/>
          <p:nvPr/>
        </p:nvSpPr>
        <p:spPr>
          <a:xfrm>
            <a:off x="726842" y="2784386"/>
            <a:ext cx="2980862" cy="1938992"/>
          </a:xfrm>
          <a:prstGeom prst="rect">
            <a:avLst/>
          </a:prstGeom>
          <a:noFill/>
        </p:spPr>
        <p:txBody>
          <a:bodyPr wrap="square" lIns="91440" tIns="45720" rIns="91440" bIns="45720" rtlCol="0" anchor="t">
            <a:spAutoFit/>
          </a:bodyPr>
          <a:lstStyle/>
          <a:p>
            <a:pPr algn="ctr"/>
            <a:r>
              <a:rPr lang="en-GB" sz="2000" b="0" i="0">
                <a:effectLst/>
                <a:latin typeface="Arial"/>
                <a:cs typeface="Arial"/>
              </a:rPr>
              <a:t>1. Consider a shared definition and vision for pupil participation in your school. Could this be presented as a charter?</a:t>
            </a:r>
            <a:endParaRPr lang="en-GB" sz="2000" i="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1684C5A-42DC-4F02-3F4A-7DB2BD1BDD21}"/>
              </a:ext>
            </a:extLst>
          </p:cNvPr>
          <p:cNvSpPr txBox="1"/>
          <p:nvPr/>
        </p:nvSpPr>
        <p:spPr>
          <a:xfrm>
            <a:off x="4508802" y="2784386"/>
            <a:ext cx="3153065" cy="1631216"/>
          </a:xfrm>
          <a:prstGeom prst="rect">
            <a:avLst/>
          </a:prstGeom>
          <a:noFill/>
        </p:spPr>
        <p:txBody>
          <a:bodyPr wrap="square" lIns="91440" tIns="45720" rIns="91440" bIns="45720" rtlCol="0" anchor="t">
            <a:spAutoFit/>
          </a:bodyPr>
          <a:lstStyle/>
          <a:p>
            <a:pPr algn="ctr"/>
            <a:r>
              <a:rPr lang="en-GB" sz="2000" kern="100">
                <a:latin typeface="Arial"/>
                <a:ea typeface="Calibri" panose="020F0502020204030204" pitchFamily="34" charset="0"/>
                <a:cs typeface="Arial"/>
              </a:rPr>
              <a:t>2. Create a timeline to reference the different opportunities children have, to shape their learning and their school.</a:t>
            </a:r>
            <a:endParaRPr lang="en-GB" sz="2000" kern="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172AB8-B6D0-FD96-C365-BBAB2E5AAE0A}"/>
              </a:ext>
            </a:extLst>
          </p:cNvPr>
          <p:cNvSpPr txBox="1"/>
          <p:nvPr/>
        </p:nvSpPr>
        <p:spPr>
          <a:xfrm>
            <a:off x="8459870" y="2784386"/>
            <a:ext cx="3153065" cy="1323439"/>
          </a:xfrm>
          <a:prstGeom prst="rect">
            <a:avLst/>
          </a:prstGeom>
          <a:noFill/>
        </p:spPr>
        <p:txBody>
          <a:bodyPr wrap="square" lIns="91440" tIns="45720" rIns="91440" bIns="45720" rtlCol="0" anchor="t">
            <a:spAutoFit/>
          </a:bodyPr>
          <a:lstStyle/>
          <a:p>
            <a:pPr algn="ctr"/>
            <a:r>
              <a:rPr lang="en-GB" sz="2000" kern="100">
                <a:effectLst/>
                <a:latin typeface="Arial"/>
                <a:ea typeface="Calibri" panose="020F0502020204030204" pitchFamily="34" charset="0"/>
                <a:cs typeface="Arial"/>
              </a:rPr>
              <a:t>3. Use </a:t>
            </a:r>
            <a:r>
              <a:rPr lang="en-GB" sz="2000" kern="100">
                <a:effectLst/>
                <a:latin typeface="Arial"/>
                <a:ea typeface="Calibri" panose="020F0502020204030204" pitchFamily="34" charset="0"/>
                <a:cs typeface="Arial"/>
                <a:hlinkClick r:id="rId4"/>
              </a:rPr>
              <a:t>The Lundy Model </a:t>
            </a:r>
            <a:r>
              <a:rPr lang="en-GB" sz="2000" kern="100">
                <a:effectLst/>
                <a:latin typeface="Arial"/>
                <a:ea typeface="Calibri" panose="020F0502020204030204" pitchFamily="34" charset="0"/>
                <a:cs typeface="Arial"/>
              </a:rPr>
              <a:t>to review current practice and identify areas of development.</a:t>
            </a:r>
            <a:endParaRPr lang="en-GB" sz="2000" kern="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08094"/>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D4E01AB4-7EBD-3B47-7A47-CDDD82E721A0}"/>
              </a:ext>
            </a:extLst>
          </p:cNvPr>
          <p:cNvSpPr txBox="1"/>
          <p:nvPr/>
        </p:nvSpPr>
        <p:spPr>
          <a:xfrm>
            <a:off x="679102" y="2470737"/>
            <a:ext cx="3166057" cy="1938992"/>
          </a:xfrm>
          <a:prstGeom prst="rect">
            <a:avLst/>
          </a:prstGeom>
          <a:noFill/>
        </p:spPr>
        <p:txBody>
          <a:bodyPr wrap="square" lIns="91440" tIns="45720" rIns="91440" bIns="45720" rtlCol="0" anchor="t">
            <a:spAutoFit/>
          </a:bodyPr>
          <a:lstStyle/>
          <a:p>
            <a:pPr algn="ctr"/>
            <a:r>
              <a:rPr lang="en-GB" sz="2000">
                <a:effectLst/>
                <a:latin typeface="Arial"/>
                <a:ea typeface="Calibri"/>
                <a:cs typeface="Arial"/>
              </a:rPr>
              <a:t>4. Identify at least one area in your SIP that children could contribute towards, either through pupil voice groups or as individuals?</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lang="en-GB" sz="2000">
              <a:effectLst/>
              <a:latin typeface="Arial"/>
              <a:ea typeface="Calibri"/>
              <a:cs typeface="Arial"/>
            </a:endParaRPr>
          </a:p>
        </p:txBody>
      </p:sp>
      <p:sp>
        <p:nvSpPr>
          <p:cNvPr id="5" name="TextBox 4">
            <a:extLst>
              <a:ext uri="{FF2B5EF4-FFF2-40B4-BE49-F238E27FC236}">
                <a16:creationId xmlns:a16="http://schemas.microsoft.com/office/drawing/2014/main" id="{947A3202-8B3B-3C74-E166-FD27996AB851}"/>
              </a:ext>
            </a:extLst>
          </p:cNvPr>
          <p:cNvSpPr txBox="1"/>
          <p:nvPr/>
        </p:nvSpPr>
        <p:spPr>
          <a:xfrm>
            <a:off x="4507932" y="2470737"/>
            <a:ext cx="3306150" cy="3370153"/>
          </a:xfrm>
          <a:prstGeom prst="rect">
            <a:avLst/>
          </a:prstGeom>
          <a:noFill/>
        </p:spPr>
        <p:txBody>
          <a:bodyPr wrap="square" lIns="91440" tIns="45720" rIns="91440" bIns="45720" rtlCol="0" anchor="t">
            <a:spAutoFit/>
          </a:bodyPr>
          <a:lstStyle/>
          <a:p>
            <a:pPr algn="ctr"/>
            <a:r>
              <a:rPr lang="en-GB" sz="2100">
                <a:latin typeface="Arial"/>
                <a:cs typeface="Arial"/>
              </a:rPr>
              <a:t>5. Learn about </a:t>
            </a:r>
            <a:r>
              <a:rPr lang="en-GB" sz="2100">
                <a:latin typeface="Arial"/>
                <a:cs typeface="Arial"/>
                <a:hlinkClick r:id="rId4"/>
              </a:rPr>
              <a:t>participatory budgeting</a:t>
            </a:r>
            <a:r>
              <a:rPr lang="en-GB" sz="2100">
                <a:latin typeface="Arial"/>
                <a:cs typeface="Arial"/>
              </a:rPr>
              <a:t>. Could you run something like this in school? Children could vote for projects based on pitches/campaigns (perhaps after a vetting/shortlisting process).</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lang="en-GB" sz="2100">
              <a:latin typeface="Arial"/>
              <a:cs typeface="Arial"/>
            </a:endParaRPr>
          </a:p>
        </p:txBody>
      </p:sp>
      <p:sp>
        <p:nvSpPr>
          <p:cNvPr id="8" name="TextBox 7">
            <a:extLst>
              <a:ext uri="{FF2B5EF4-FFF2-40B4-BE49-F238E27FC236}">
                <a16:creationId xmlns:a16="http://schemas.microsoft.com/office/drawing/2014/main" id="{65C97AB5-6721-8A1E-4CB3-237B9D0D658B}"/>
              </a:ext>
            </a:extLst>
          </p:cNvPr>
          <p:cNvSpPr txBox="1"/>
          <p:nvPr/>
        </p:nvSpPr>
        <p:spPr>
          <a:xfrm>
            <a:off x="8423720" y="2538164"/>
            <a:ext cx="3225157" cy="2862322"/>
          </a:xfrm>
          <a:prstGeom prst="rect">
            <a:avLst/>
          </a:prstGeom>
          <a:noFill/>
        </p:spPr>
        <p:txBody>
          <a:bodyPr wrap="square" lIns="91440" tIns="45720" rIns="91440" bIns="45720" rtlCol="0" anchor="t">
            <a:spAutoFit/>
          </a:bodyPr>
          <a:lstStyle/>
          <a:p>
            <a:pPr algn="ctr"/>
            <a:r>
              <a:rPr lang="en-GB" sz="2000" kern="100">
                <a:effectLst/>
                <a:latin typeface="Arial"/>
                <a:ea typeface="Calibri"/>
                <a:cs typeface="Arial"/>
              </a:rPr>
              <a:t>6. We cannot action all children’s ideas.  </a:t>
            </a:r>
          </a:p>
          <a:p>
            <a:pPr algn="ctr"/>
            <a:r>
              <a:rPr lang="en-GB" sz="2000" kern="100">
                <a:effectLst/>
                <a:latin typeface="Arial"/>
                <a:ea typeface="Calibri"/>
                <a:cs typeface="Arial"/>
              </a:rPr>
              <a:t>Reflect on a time when you have had to say ‘no.’  </a:t>
            </a:r>
          </a:p>
          <a:p>
            <a:pPr algn="ctr"/>
            <a:r>
              <a:rPr lang="en-GB" sz="2000" kern="100">
                <a:effectLst/>
                <a:latin typeface="Arial"/>
                <a:ea typeface="Calibri"/>
                <a:cs typeface="Arial"/>
              </a:rPr>
              <a:t>Consider Article 12 and how you could have worked with pupils to explore. Role play...</a:t>
            </a:r>
          </a:p>
          <a:p>
            <a:pPr algn="ctr"/>
            <a:endParaRPr lang="en-GB" sz="2000" kern="100">
              <a:effectLst/>
              <a:latin typeface="Arial" panose="020B0604020202020204" pitchFamily="34" charset="0"/>
              <a:ea typeface="Calibri"/>
              <a:cs typeface="Arial" panose="020B0604020202020204" pitchFamily="34" charset="0"/>
            </a:endParaRPr>
          </a:p>
        </p:txBody>
      </p:sp>
      <p:sp>
        <p:nvSpPr>
          <p:cNvPr id="7" name="Text Placeholder 2">
            <a:extLst>
              <a:ext uri="{FF2B5EF4-FFF2-40B4-BE49-F238E27FC236}">
                <a16:creationId xmlns:a16="http://schemas.microsoft.com/office/drawing/2014/main" id="{FF32C8DB-1954-64CA-A643-EFE3CD59C169}"/>
              </a:ext>
            </a:extLst>
          </p:cNvPr>
          <p:cNvSpPr txBox="1">
            <a:spLocks/>
          </p:cNvSpPr>
          <p:nvPr/>
        </p:nvSpPr>
        <p:spPr>
          <a:xfrm>
            <a:off x="300899" y="280174"/>
            <a:ext cx="3070951" cy="699404"/>
          </a:xfrm>
          <a:prstGeom prst="rect">
            <a:avLst/>
          </a:prstGeom>
          <a:solidFill>
            <a:schemeClr val="tx1"/>
          </a:solidFill>
        </p:spPr>
        <p:txBody>
          <a:bodyPr vert="horz" wrap="square" lIns="144000" tIns="144000" rIns="108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spc="100" baseline="0">
                <a:solidFill>
                  <a:schemeClr val="bg1"/>
                </a:solidFill>
                <a:latin typeface="Univers LT Pro 85 XBlack" panose="020B080403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ACTIVIES</a:t>
            </a:r>
          </a:p>
        </p:txBody>
      </p:sp>
    </p:spTree>
    <p:extLst>
      <p:ext uri="{BB962C8B-B14F-4D97-AF65-F5344CB8AC3E}">
        <p14:creationId xmlns:p14="http://schemas.microsoft.com/office/powerpoint/2010/main" val="1000149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370205" y="1559713"/>
            <a:ext cx="5338363" cy="2845779"/>
          </a:xfrm>
          <a:prstGeom prst="rect">
            <a:avLst/>
          </a:prstGeom>
          <a:noFill/>
        </p:spPr>
        <p:txBody>
          <a:bodyPr wrap="square" rtlCol="0">
            <a:spAutoFit/>
          </a:bodyPr>
          <a:lstStyle/>
          <a:p>
            <a:pPr marL="285750" indent="-285750">
              <a:lnSpc>
                <a:spcPts val="3120"/>
              </a:lnSpc>
              <a:buClr>
                <a:srgbClr val="FF6937"/>
              </a:buClr>
              <a:buFont typeface="Arial" panose="020B0604020202020204" pitchFamily="34" charset="0"/>
              <a:buChar char="•"/>
            </a:pPr>
            <a:r>
              <a:rPr lang="en-GB" sz="2400" dirty="0">
                <a:latin typeface="Arial"/>
                <a:cs typeface="Arial"/>
              </a:rPr>
              <a:t>What ONE thing could you do in your role to ensure every child’s voice is heard and taken seriously? </a:t>
            </a:r>
          </a:p>
          <a:p>
            <a:pPr marL="285750" indent="-285750">
              <a:lnSpc>
                <a:spcPts val="3120"/>
              </a:lnSpc>
              <a:buClr>
                <a:srgbClr val="FF6937"/>
              </a:buClr>
              <a:buFont typeface="Arial" panose="020B0604020202020204" pitchFamily="34" charset="0"/>
              <a:buChar char="•"/>
            </a:pPr>
            <a:endParaRPr lang="en-GB" sz="2400" dirty="0">
              <a:latin typeface="Arial"/>
              <a:cs typeface="Arial"/>
            </a:endParaRPr>
          </a:p>
          <a:p>
            <a:pPr marL="285750" indent="-285750">
              <a:lnSpc>
                <a:spcPts val="3120"/>
              </a:lnSpc>
              <a:buClr>
                <a:srgbClr val="FF6937"/>
              </a:buClr>
              <a:buFont typeface="Arial" panose="020B0604020202020204" pitchFamily="34" charset="0"/>
              <a:buChar char="•"/>
            </a:pPr>
            <a:r>
              <a:rPr lang="en-GB" sz="2400" dirty="0">
                <a:latin typeface="Arial"/>
                <a:cs typeface="Arial"/>
              </a:rPr>
              <a:t>What ONE thing could the school do collectively to support children's voice and participation?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a:t>You may find the following resources useful for your work on participation:</a:t>
            </a:r>
            <a:endParaRPr lang="en-US"/>
          </a:p>
        </p:txBody>
      </p:sp>
      <p:sp>
        <p:nvSpPr>
          <p:cNvPr id="5" name="TextBox 4">
            <a:extLst>
              <a:ext uri="{FF2B5EF4-FFF2-40B4-BE49-F238E27FC236}">
                <a16:creationId xmlns:a16="http://schemas.microsoft.com/office/drawing/2014/main" id="{20A999AD-1C17-BEE3-9ACB-A58F40FBBD2E}"/>
              </a:ext>
            </a:extLst>
          </p:cNvPr>
          <p:cNvSpPr txBox="1"/>
          <p:nvPr/>
        </p:nvSpPr>
        <p:spPr>
          <a:xfrm>
            <a:off x="443968" y="1715418"/>
            <a:ext cx="11543622" cy="4516301"/>
          </a:xfrm>
          <a:prstGeom prst="rect">
            <a:avLst/>
          </a:prstGeom>
          <a:noFill/>
        </p:spPr>
        <p:txBody>
          <a:bodyPr wrap="square" lIns="91440" tIns="45720" rIns="91440" bIns="45720" rtlCol="0" anchor="t">
            <a:spAutoFit/>
          </a:bodyPr>
          <a:lstStyle/>
          <a:p>
            <a:pPr marL="285750" lvl="0" indent="-285750">
              <a:lnSpc>
                <a:spcPct val="107000"/>
              </a:lnSpc>
              <a:buFont typeface="Arial" panose="020B0604020202020204" pitchFamily="34" charset="0"/>
              <a:buChar char="•"/>
            </a:pPr>
            <a:r>
              <a:rPr lang="en-GB" kern="100" dirty="0">
                <a:solidFill>
                  <a:srgbClr val="FFFF00"/>
                </a:solidFill>
                <a:effectLst/>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Youth Advocacy Toolkit</a:t>
            </a:r>
            <a:endParaRPr lang="en-GB" kern="100" dirty="0">
              <a:solidFill>
                <a:srgbClr val="FFFF00"/>
              </a:solidFill>
              <a:effectLst/>
              <a:latin typeface="Arial"/>
              <a:ea typeface="Calibri" panose="020F0502020204030204" pitchFamily="34" charset="0"/>
              <a:cs typeface="Arial"/>
            </a:endParaRPr>
          </a:p>
          <a:p>
            <a:pPr marL="285750" indent="-285750">
              <a:lnSpc>
                <a:spcPct val="107000"/>
              </a:lnSpc>
              <a:buFont typeface="Arial" panose="020B0604020202020204" pitchFamily="34" charset="0"/>
              <a:buChar char="•"/>
            </a:pPr>
            <a:r>
              <a:rPr lang="en-GB" kern="100" dirty="0">
                <a:solidFill>
                  <a:srgbClr val="FFFF00"/>
                </a:solidFill>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UNICEF UK’s </a:t>
            </a:r>
            <a:r>
              <a:rPr lang="en-GB" kern="100" dirty="0" err="1">
                <a:solidFill>
                  <a:srgbClr val="FFFF00"/>
                </a:solidFill>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OutRight</a:t>
            </a:r>
            <a:r>
              <a:rPr lang="en-GB" kern="100" dirty="0">
                <a:solidFill>
                  <a:srgbClr val="FFFF00"/>
                </a:solidFill>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 </a:t>
            </a:r>
            <a:r>
              <a:rPr lang="en-GB" kern="100">
                <a:solidFill>
                  <a:srgbClr val="FFFF00"/>
                </a:solidFill>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Campaign </a:t>
            </a:r>
            <a:endParaRPr lang="en-GB" kern="100" dirty="0">
              <a:solidFill>
                <a:srgbClr val="FFFF00"/>
              </a:solidFill>
              <a:latin typeface="Arial"/>
              <a:cs typeface="Arial"/>
            </a:endParaRPr>
          </a:p>
          <a:p>
            <a:pPr marL="285750" indent="-285750">
              <a:lnSpc>
                <a:spcPct val="107000"/>
              </a:lnSpc>
              <a:buFont typeface="Arial" panose="020B0604020202020204" pitchFamily="34" charset="0"/>
              <a:buChar char="•"/>
            </a:pPr>
            <a:r>
              <a:rPr lang="en-GB" kern="100" dirty="0">
                <a:solidFill>
                  <a:srgbClr val="FFFF00"/>
                </a:solidFill>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Steering group guidance</a:t>
            </a:r>
            <a:endParaRPr lang="en-GB" kern="100" dirty="0">
              <a:solidFill>
                <a:srgbClr val="FFFF00"/>
              </a:solidFill>
              <a:latin typeface="Arial"/>
              <a:ea typeface="Calibri" panose="020F0502020204030204" pitchFamily="34" charset="0"/>
              <a:cs typeface="Arial"/>
            </a:endParaRPr>
          </a:p>
          <a:p>
            <a:pPr marL="285750" indent="-285750">
              <a:lnSpc>
                <a:spcPct val="107000"/>
              </a:lnSpc>
              <a:buFont typeface="Arial" panose="020B0604020202020204" pitchFamily="34" charset="0"/>
              <a:buChar char="•"/>
            </a:pPr>
            <a:r>
              <a:rPr lang="en-GB" kern="100" dirty="0">
                <a:solidFill>
                  <a:srgbClr val="FFFF00"/>
                </a:solidFill>
                <a:latin typeface="Arial"/>
                <a:ea typeface="Calibri"/>
                <a:cs typeface="Arial"/>
                <a:hlinkClick r:id="rId6">
                  <a:extLst>
                    <a:ext uri="{A12FA001-AC4F-418D-AE19-62706E023703}">
                      <ahyp:hlinkClr xmlns:ahyp="http://schemas.microsoft.com/office/drawing/2018/hyperlinkcolor" val="tx"/>
                    </a:ext>
                  </a:extLst>
                </a:hlinkClick>
              </a:rPr>
              <a:t>Charter</a:t>
            </a:r>
            <a:r>
              <a:rPr lang="en-GB" kern="100" dirty="0">
                <a:solidFill>
                  <a:srgbClr val="0563C1"/>
                </a:solidFill>
                <a:latin typeface="Arial"/>
                <a:ea typeface="Calibri"/>
                <a:cs typeface="Arial"/>
                <a:hlinkClick r:id="rId6">
                  <a:extLst>
                    <a:ext uri="{A12FA001-AC4F-418D-AE19-62706E023703}">
                      <ahyp:hlinkClr xmlns:ahyp="http://schemas.microsoft.com/office/drawing/2018/hyperlinkcolor" val="tx"/>
                    </a:ext>
                  </a:extLst>
                </a:hlinkClick>
              </a:rPr>
              <a:t> </a:t>
            </a:r>
            <a:r>
              <a:rPr lang="en-GB" kern="100" dirty="0">
                <a:solidFill>
                  <a:srgbClr val="FFFF00"/>
                </a:solidFill>
                <a:latin typeface="Arial"/>
                <a:ea typeface="Calibri"/>
                <a:cs typeface="Arial"/>
                <a:hlinkClick r:id="rId6">
                  <a:extLst>
                    <a:ext uri="{A12FA001-AC4F-418D-AE19-62706E023703}">
                      <ahyp:hlinkClr xmlns:ahyp="http://schemas.microsoft.com/office/drawing/2018/hyperlinkcolor" val="tx"/>
                    </a:ext>
                  </a:extLst>
                </a:hlinkClick>
              </a:rPr>
              <a:t>Guidance</a:t>
            </a:r>
            <a:r>
              <a:rPr lang="en-GB" kern="100" dirty="0">
                <a:solidFill>
                  <a:srgbClr val="FFFF00"/>
                </a:solidFill>
                <a:latin typeface="Arial"/>
                <a:ea typeface="Calibri"/>
                <a:cs typeface="Arial"/>
              </a:rPr>
              <a:t> </a:t>
            </a:r>
          </a:p>
          <a:p>
            <a:pPr marL="285750" indent="-285750">
              <a:lnSpc>
                <a:spcPct val="107000"/>
              </a:lnSpc>
              <a:buFont typeface="Arial" panose="020B0604020202020204" pitchFamily="34" charset="0"/>
              <a:buChar char="•"/>
            </a:pPr>
            <a:r>
              <a:rPr lang="en-GB" kern="100" dirty="0">
                <a:solidFill>
                  <a:srgbClr val="FFFF00"/>
                </a:solidFill>
                <a:latin typeface="Arial"/>
                <a:ea typeface="Calibri"/>
                <a:cs typeface="Arial"/>
              </a:rPr>
              <a:t>Have you heard of </a:t>
            </a:r>
            <a:r>
              <a:rPr lang="en-GB" kern="100" dirty="0">
                <a:solidFill>
                  <a:srgbClr val="FFFF00"/>
                </a:solidFill>
                <a:latin typeface="Arial"/>
                <a:ea typeface="Calibri"/>
                <a:cs typeface="Arial"/>
                <a:hlinkClick r:id="rId7">
                  <a:extLst>
                    <a:ext uri="{A12FA001-AC4F-418D-AE19-62706E023703}">
                      <ahyp:hlinkClr xmlns:ahyp="http://schemas.microsoft.com/office/drawing/2018/hyperlinkcolor" val="tx"/>
                    </a:ext>
                  </a:extLst>
                </a:hlinkClick>
              </a:rPr>
              <a:t>VotesforSchools</a:t>
            </a:r>
            <a:r>
              <a:rPr lang="en-GB" kern="100" dirty="0">
                <a:solidFill>
                  <a:srgbClr val="FFFF00"/>
                </a:solidFill>
                <a:latin typeface="Arial"/>
                <a:ea typeface="Calibri"/>
                <a:cs typeface="Arial"/>
              </a:rPr>
              <a:t>? Each week, their topical resources are directly linked to the CRC articles. What's more, they have a voting platform that helps to amplify the voices of children &amp; young people, both in school and beyond. </a:t>
            </a:r>
          </a:p>
          <a:p>
            <a:pPr marL="285750" indent="-285750">
              <a:lnSpc>
                <a:spcPct val="107000"/>
              </a:lnSpc>
              <a:buFont typeface="Arial" panose="020B0604020202020204" pitchFamily="34" charset="0"/>
              <a:buChar char="•"/>
            </a:pPr>
            <a:r>
              <a:rPr lang="en-GB" kern="100" dirty="0">
                <a:solidFill>
                  <a:srgbClr val="FFFF00"/>
                </a:solidFill>
                <a:latin typeface="Arial"/>
                <a:ea typeface="Calibri"/>
                <a:cs typeface="Arial"/>
                <a:hlinkClick r:id="rId8">
                  <a:extLst>
                    <a:ext uri="{A12FA001-AC4F-418D-AE19-62706E023703}">
                      <ahyp:hlinkClr xmlns:ahyp="http://schemas.microsoft.com/office/drawing/2018/hyperlinkcolor" val="tx"/>
                    </a:ext>
                  </a:extLst>
                </a:hlinkClick>
              </a:rPr>
              <a:t>The Lundy Model: Article 12 in Practice</a:t>
            </a:r>
            <a:endParaRPr lang="en-GB" kern="100" dirty="0">
              <a:solidFill>
                <a:srgbClr val="FFFF00"/>
              </a:solidFill>
              <a:latin typeface="Arial"/>
              <a:ea typeface="Calibri"/>
              <a:cs typeface="Arial"/>
            </a:endParaRPr>
          </a:p>
          <a:p>
            <a:pPr>
              <a:lnSpc>
                <a:spcPct val="107000"/>
              </a:lnSpc>
            </a:pPr>
            <a:endParaRPr lang="en-GB" kern="100" dirty="0">
              <a:solidFill>
                <a:srgbClr val="FFFF00"/>
              </a:solidFill>
              <a:latin typeface="Arial"/>
              <a:ea typeface="Calibri" panose="020F0502020204030204" pitchFamily="34" charset="0"/>
              <a:cs typeface="Arial"/>
            </a:endParaRPr>
          </a:p>
          <a:p>
            <a:pPr lvl="0">
              <a:lnSpc>
                <a:spcPct val="107000"/>
              </a:lnSpc>
            </a:pPr>
            <a:r>
              <a:rPr lang="en-GB" kern="100" dirty="0">
                <a:solidFill>
                  <a:srgbClr val="FFFF00"/>
                </a:solidFill>
                <a:latin typeface="Arial"/>
                <a:ea typeface="Calibri" panose="020F0502020204030204" pitchFamily="34" charset="0"/>
                <a:cs typeface="Arial"/>
              </a:rPr>
              <a:t>UNICEF UK’s RRSA Team provide training which may be of use to you or colleagues:</a:t>
            </a:r>
          </a:p>
          <a:p>
            <a:pPr marL="342900" indent="-342900">
              <a:lnSpc>
                <a:spcPct val="107000"/>
              </a:lnSpc>
              <a:buFont typeface="Symbol" panose="05050102010706020507" pitchFamily="18" charset="2"/>
              <a:buChar char=""/>
            </a:pPr>
            <a:r>
              <a:rPr lang="en-GB" kern="100" dirty="0">
                <a:solidFill>
                  <a:srgbClr val="FFFF00"/>
                </a:solidFill>
                <a:latin typeface="Arial"/>
                <a:ea typeface="Calibri" panose="020F0502020204030204" pitchFamily="34" charset="0"/>
                <a:cs typeface="Arial"/>
                <a:hlinkClick r:id="rId9">
                  <a:extLst>
                    <a:ext uri="{A12FA001-AC4F-418D-AE19-62706E023703}">
                      <ahyp:hlinkClr xmlns:ahyp="http://schemas.microsoft.com/office/drawing/2018/hyperlinkcolor" val="tx"/>
                    </a:ext>
                  </a:extLst>
                </a:hlinkClick>
              </a:rPr>
              <a:t>Strengthening Participation workshop</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b="0" i="0" dirty="0">
                <a:solidFill>
                  <a:srgbClr val="FFFF00"/>
                </a:solidFill>
                <a:effectLst/>
                <a:latin typeface="Arial"/>
                <a:cs typeface="Arial"/>
              </a:rPr>
              <a:t>There are many </a:t>
            </a:r>
            <a:r>
              <a:rPr lang="en-GB" dirty="0">
                <a:solidFill>
                  <a:srgbClr val="FFFF00"/>
                </a:solidFill>
                <a:latin typeface="Arial"/>
                <a:cs typeface="Arial"/>
              </a:rPr>
              <a:t>models of participation that</a:t>
            </a:r>
            <a:r>
              <a:rPr lang="en-GB" b="0" i="0" dirty="0">
                <a:solidFill>
                  <a:srgbClr val="FFFF00"/>
                </a:solidFill>
                <a:effectLst/>
                <a:latin typeface="Arial"/>
                <a:cs typeface="Arial"/>
              </a:rPr>
              <a:t> will help you explore </a:t>
            </a:r>
            <a:r>
              <a:rPr lang="en-GB" dirty="0">
                <a:solidFill>
                  <a:srgbClr val="FFFF00"/>
                </a:solidFill>
                <a:latin typeface="Arial"/>
                <a:cs typeface="Arial"/>
              </a:rPr>
              <a:t>pupil participation further</a:t>
            </a:r>
            <a:r>
              <a:rPr lang="en-GB" b="0" i="0" dirty="0">
                <a:solidFill>
                  <a:srgbClr val="FFFF00"/>
                </a:solidFill>
                <a:effectLst/>
                <a:latin typeface="Arial"/>
                <a:cs typeface="Arial"/>
              </a:rPr>
              <a:t> such as:</a:t>
            </a:r>
          </a:p>
          <a:p>
            <a:pPr marL="285750" indent="-285750">
              <a:lnSpc>
                <a:spcPct val="107000"/>
              </a:lnSpc>
              <a:buFont typeface="Arial" panose="020B0604020202020204" pitchFamily="34" charset="0"/>
              <a:buChar char="•"/>
            </a:pPr>
            <a:r>
              <a:rPr lang="en-GB" kern="100" dirty="0">
                <a:solidFill>
                  <a:srgbClr val="FFFF00"/>
                </a:solidFill>
                <a:latin typeface="Arial"/>
                <a:ea typeface="Calibri" panose="020F0502020204030204" pitchFamily="34" charset="0"/>
                <a:cs typeface="Arial"/>
                <a:hlinkClick r:id="rId10">
                  <a:extLst>
                    <a:ext uri="{A12FA001-AC4F-418D-AE19-62706E023703}">
                      <ahyp:hlinkClr xmlns:ahyp="http://schemas.microsoft.com/office/drawing/2018/hyperlinkcolor" val="tx"/>
                    </a:ext>
                  </a:extLst>
                </a:hlinkClick>
              </a:rPr>
              <a:t>More information about The Lundy Model</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endParaRPr lang="en-GB" kern="1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chor="t">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solidFill>
                  <a:schemeClr val="tx1"/>
                </a:solidFill>
                <a:latin typeface="Arial"/>
                <a:cs typeface="Arial"/>
              </a:rPr>
              <a:t>Slide 3: Aims of the Session</a:t>
            </a:r>
          </a:p>
          <a:p>
            <a:pPr>
              <a:lnSpc>
                <a:spcPct val="150000"/>
              </a:lnSpc>
            </a:pPr>
            <a:r>
              <a:rPr lang="en-US">
                <a:solidFill>
                  <a:schemeClr val="tx1"/>
                </a:solidFill>
                <a:latin typeface="Arial"/>
                <a:cs typeface="Arial"/>
              </a:rPr>
              <a:t>Slide 4: Ways to use this pack </a:t>
            </a:r>
            <a:endParaRPr lang="en-US">
              <a:solidFill>
                <a:schemeClr val="tx1"/>
              </a:solidFill>
              <a:latin typeface="Arial" panose="020B0604020202020204" pitchFamily="34" charset="0"/>
              <a:cs typeface="Arial" panose="020B0604020202020204" pitchFamily="34" charset="0"/>
            </a:endParaRPr>
          </a:p>
          <a:p>
            <a:pPr>
              <a:lnSpc>
                <a:spcPct val="150000"/>
              </a:lnSpc>
            </a:pPr>
            <a:r>
              <a:rPr lang="en-US">
                <a:solidFill>
                  <a:schemeClr val="tx1"/>
                </a:solidFill>
                <a:latin typeface="Arial"/>
                <a:cs typeface="Arial"/>
              </a:rPr>
              <a:t>Slide 5 : Introducing this month’s Spotlight</a:t>
            </a:r>
          </a:p>
          <a:p>
            <a:pPr>
              <a:lnSpc>
                <a:spcPct val="150000"/>
              </a:lnSpc>
            </a:pPr>
            <a:r>
              <a:rPr lang="en-US">
                <a:solidFill>
                  <a:schemeClr val="tx1"/>
                </a:solidFill>
                <a:latin typeface="Arial"/>
                <a:cs typeface="Arial"/>
              </a:rPr>
              <a:t>Slide 6: Links to RRSA Outcomes</a:t>
            </a:r>
          </a:p>
          <a:p>
            <a:pPr>
              <a:lnSpc>
                <a:spcPct val="150000"/>
              </a:lnSpc>
            </a:pPr>
            <a:r>
              <a:rPr lang="en-US">
                <a:solidFill>
                  <a:schemeClr val="tx1"/>
                </a:solidFill>
                <a:latin typeface="Arial"/>
                <a:cs typeface="Arial"/>
              </a:rPr>
              <a:t>Slide 7: Links to Articles</a:t>
            </a:r>
          </a:p>
          <a:p>
            <a:pPr>
              <a:lnSpc>
                <a:spcPct val="150000"/>
              </a:lnSpc>
            </a:pPr>
            <a:r>
              <a:rPr lang="en-US">
                <a:solidFill>
                  <a:schemeClr val="tx1"/>
                </a:solidFill>
                <a:latin typeface="Arial"/>
                <a:cs typeface="Arial"/>
              </a:rPr>
              <a:t>Slide 8: Case Study – Knowetop Primary School</a:t>
            </a:r>
          </a:p>
          <a:p>
            <a:pPr>
              <a:lnSpc>
                <a:spcPct val="150000"/>
              </a:lnSpc>
            </a:pPr>
            <a:r>
              <a:rPr lang="en-US">
                <a:solidFill>
                  <a:schemeClr val="tx1"/>
                </a:solidFill>
                <a:latin typeface="Arial"/>
                <a:cs typeface="Arial"/>
              </a:rPr>
              <a:t>Slide 9: Case Study - </a:t>
            </a:r>
            <a:r>
              <a:rPr lang="en-GB">
                <a:solidFill>
                  <a:schemeClr val="tx1"/>
                </a:solidFill>
                <a:latin typeface="Arial"/>
                <a:cs typeface="Arial"/>
              </a:rPr>
              <a:t>Shenley Fields Daycare and Nursery School</a:t>
            </a:r>
            <a:endParaRPr lang="en-US">
              <a:solidFill>
                <a:schemeClr val="tx1"/>
              </a:solidFill>
              <a:latin typeface="Arial"/>
              <a:cs typeface="Arial"/>
            </a:endParaRPr>
          </a:p>
          <a:p>
            <a:pPr>
              <a:lnSpc>
                <a:spcPct val="150000"/>
              </a:lnSpc>
            </a:pPr>
            <a:r>
              <a:rPr lang="en-US">
                <a:solidFill>
                  <a:schemeClr val="tx1"/>
                </a:solidFill>
                <a:latin typeface="Arial"/>
                <a:cs typeface="Arial"/>
              </a:rPr>
              <a:t>Slide 10 and 11: Let’s Discuss</a:t>
            </a:r>
          </a:p>
          <a:p>
            <a:pPr>
              <a:lnSpc>
                <a:spcPct val="150000"/>
              </a:lnSpc>
            </a:pPr>
            <a:r>
              <a:rPr lang="en-US">
                <a:solidFill>
                  <a:schemeClr val="tx1"/>
                </a:solidFill>
                <a:latin typeface="Arial"/>
                <a:cs typeface="Arial"/>
              </a:rPr>
              <a:t>Slide 12 and 13: Activities</a:t>
            </a:r>
          </a:p>
          <a:p>
            <a:pPr>
              <a:lnSpc>
                <a:spcPct val="150000"/>
              </a:lnSpc>
            </a:pPr>
            <a:r>
              <a:rPr lang="en-US">
                <a:solidFill>
                  <a:schemeClr val="tx1"/>
                </a:solidFill>
                <a:latin typeface="Arial"/>
                <a:cs typeface="Arial"/>
              </a:rPr>
              <a:t>Slide 14: Reflection</a:t>
            </a:r>
          </a:p>
          <a:p>
            <a:pPr>
              <a:lnSpc>
                <a:spcPct val="150000"/>
              </a:lnSpc>
            </a:pPr>
            <a:r>
              <a:rPr lang="en-US">
                <a:solidFill>
                  <a:schemeClr val="tx1"/>
                </a:solidFill>
                <a:latin typeface="Arial"/>
                <a:cs typeface="Arial"/>
              </a:rPr>
              <a:t>Slide 15: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understand why pupil participation is a key part of becoming a Rights Respecting School. </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identify current practice and opportunities for pupil participation in school.</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discuss how to further develop pupil participation and engagement across all aspects of school life.</a:t>
            </a:r>
            <a:endParaRPr kumimoji="0" lang="en-GB" sz="2200" b="0"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ct val="107000"/>
              </a:lnSpc>
              <a:buNone/>
            </a:pPr>
            <a:endParaRPr lang="en-GB" sz="1800" kern="100">
              <a:latin typeface="Arial"/>
              <a:ea typeface="Calibri" panose="020F0502020204030204" pitchFamily="34" charset="0"/>
              <a:cs typeface="Arial"/>
            </a:endParaRPr>
          </a:p>
          <a:p>
            <a:pPr marL="0" indent="0" algn="l" rtl="0" fontAlgn="base">
              <a:buNone/>
            </a:pPr>
            <a:endParaRPr lang="en-GB" b="0" i="0" u="none" strike="noStrike">
              <a:solidFill>
                <a:srgbClr val="000000"/>
              </a:solidFill>
              <a:effectLst/>
              <a:latin typeface="Arial" panose="020B0604020202020204" pitchFamily="34" charset="0"/>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790" y="1927242"/>
            <a:ext cx="5305425" cy="376415"/>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0" indent="0">
              <a:lnSpc>
                <a:spcPct val="107000"/>
              </a:lnSpc>
              <a:buNone/>
            </a:pPr>
            <a:r>
              <a:rPr lang="en-GB" kern="100">
                <a:latin typeface="Arial" panose="020B0604020202020204" pitchFamily="34" charset="0"/>
                <a:ea typeface="Calibri" panose="020F0502020204030204" pitchFamily="34" charset="0"/>
                <a:cs typeface="Arial" panose="020B0604020202020204" pitchFamily="34" charset="0"/>
              </a:rPr>
              <a:t> </a:t>
            </a:r>
          </a:p>
          <a:p>
            <a:pPr marL="342900" indent="-342900">
              <a:lnSpc>
                <a:spcPct val="107000"/>
              </a:lnSpc>
              <a:buFont typeface="+mj-lt"/>
              <a:buAutoNum type="arabicPeriod"/>
            </a:pPr>
            <a:r>
              <a:rPr lang="en-GB" sz="200" kern="100">
                <a:latin typeface="Arial" panose="020B0604020202020204" pitchFamily="34" charset="0"/>
                <a:cs typeface="Arial" panose="020B0604020202020204" pitchFamily="34" charset="0"/>
              </a:rPr>
              <a:t>There </a:t>
            </a:r>
            <a:endParaRPr lang="en-GB" sz="20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412535"/>
            <a:ext cx="4277777" cy="5213415"/>
          </a:xfrm>
          <a:prstGeom prst="rect">
            <a:avLst/>
          </a:prstGeom>
          <a:noFill/>
        </p:spPr>
        <p:txBody>
          <a:bodyPr wrap="square" lIns="91440" tIns="45720" rIns="91440" bIns="45720" rtlCol="0" anchor="t">
            <a:spAutoFit/>
          </a:bodyPr>
          <a:lstStyle/>
          <a:p>
            <a:pPr>
              <a:lnSpc>
                <a:spcPct val="107000"/>
              </a:lnSpc>
              <a:spcAft>
                <a:spcPts val="800"/>
              </a:spcAft>
              <a:defRPr/>
            </a:pPr>
            <a:r>
              <a:rPr kumimoji="0" lang="en-GB" sz="2000" b="0" i="0" u="none" strike="noStrike" kern="1200" cap="none" spc="0" normalizeH="0" baseline="0" noProof="0">
                <a:ln>
                  <a:noFill/>
                </a:ln>
                <a:solidFill>
                  <a:srgbClr val="000000"/>
                </a:solidFill>
                <a:effectLst/>
                <a:uLnTx/>
                <a:uFillTx/>
                <a:latin typeface="Arial"/>
                <a:cs typeface="Arial"/>
              </a:rPr>
              <a:t>We most often associate participation with Article 12, but because this article is one of the four general principles of the convention, it is a theme that should inform all the other rights.</a:t>
            </a:r>
          </a:p>
          <a:p>
            <a:pPr>
              <a:lnSpc>
                <a:spcPct val="107000"/>
              </a:lnSpc>
              <a:spcAft>
                <a:spcPts val="800"/>
              </a:spcAft>
              <a:defRPr/>
            </a:pPr>
            <a:r>
              <a:rPr kumimoji="0" lang="en-GB" sz="2000" b="0" i="0" u="none" strike="noStrike" kern="1200" cap="none" spc="0" normalizeH="0" baseline="0" noProof="0">
                <a:ln>
                  <a:noFill/>
                </a:ln>
                <a:solidFill>
                  <a:srgbClr val="000000"/>
                </a:solidFill>
                <a:effectLst/>
                <a:uLnTx/>
                <a:uFillTx/>
                <a:latin typeface="Arial"/>
                <a:cs typeface="Arial"/>
              </a:rPr>
              <a:t>The participation of children and young people is something which sets a</a:t>
            </a:r>
            <a:r>
              <a:rPr lang="en-GB" sz="2000">
                <a:solidFill>
                  <a:srgbClr val="000000"/>
                </a:solidFill>
                <a:latin typeface="Arial"/>
                <a:cs typeface="Arial"/>
              </a:rPr>
              <a:t> child rights approach</a:t>
            </a:r>
            <a:r>
              <a:rPr kumimoji="0" lang="en-GB" sz="2000" b="0" i="0" u="none" strike="noStrike" kern="1200" cap="none" spc="0" normalizeH="0" baseline="0" noProof="0">
                <a:ln>
                  <a:noFill/>
                </a:ln>
                <a:solidFill>
                  <a:srgbClr val="000000"/>
                </a:solidFill>
                <a:effectLst/>
                <a:uLnTx/>
                <a:uFillTx/>
                <a:latin typeface="Arial"/>
                <a:cs typeface="Arial"/>
              </a:rPr>
              <a:t> apart and it is therefore a critical consideration in becoming a Rights Respecting School.</a:t>
            </a:r>
          </a:p>
          <a:p>
            <a:pPr>
              <a:lnSpc>
                <a:spcPct val="107000"/>
              </a:lnSpc>
              <a:spcAft>
                <a:spcPts val="800"/>
              </a:spcAft>
              <a:defRPr/>
            </a:pPr>
            <a:r>
              <a:rPr kumimoji="0" lang="en-GB" sz="2000" b="0" i="0" u="none" strike="noStrike" kern="1200" cap="none" spc="0" normalizeH="0" baseline="0" noProof="0">
                <a:ln>
                  <a:noFill/>
                </a:ln>
                <a:solidFill>
                  <a:srgbClr val="000000"/>
                </a:solidFill>
                <a:effectLst/>
                <a:uLnTx/>
                <a:uFillTx/>
                <a:latin typeface="Arial"/>
                <a:cs typeface="Arial"/>
              </a:rPr>
              <a:t>Children and adults need to work together to make genuine participation a reality.</a:t>
            </a:r>
          </a:p>
        </p:txBody>
      </p:sp>
      <p:sp>
        <p:nvSpPr>
          <p:cNvPr id="26" name="TextBox 25">
            <a:extLst>
              <a:ext uri="{FF2B5EF4-FFF2-40B4-BE49-F238E27FC236}">
                <a16:creationId xmlns:a16="http://schemas.microsoft.com/office/drawing/2014/main" id="{C32CA361-86A3-544A-EAB3-0B0F77D5B03B}"/>
              </a:ext>
            </a:extLst>
          </p:cNvPr>
          <p:cNvSpPr txBox="1"/>
          <p:nvPr/>
        </p:nvSpPr>
        <p:spPr>
          <a:xfrm>
            <a:off x="1467974" y="5783586"/>
            <a:ext cx="4798575" cy="646331"/>
          </a:xfrm>
          <a:prstGeom prst="rect">
            <a:avLst/>
          </a:prstGeom>
          <a:noFill/>
        </p:spPr>
        <p:txBody>
          <a:bodyPr wrap="square" lIns="91440" tIns="45720" rIns="91440" bIns="45720" rtlCol="0" anchor="t">
            <a:spAutoFit/>
          </a:bodyPr>
          <a:lstStyle/>
          <a:p>
            <a:pPr algn="ctr"/>
            <a:r>
              <a:rPr lang="en-GB">
                <a:solidFill>
                  <a:srgbClr val="00AEEF"/>
                </a:solidFill>
                <a:latin typeface="Arial"/>
                <a:cs typeface="Arial"/>
              </a:rPr>
              <a:t>Steven Kidd, Professional Adviser,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3" name="Online Media 2" title="Steven Kidd, Professional Adviser, introduces Spotlight on Participation">
            <a:hlinkClick r:id="" action="ppaction://media"/>
            <a:extLst>
              <a:ext uri="{FF2B5EF4-FFF2-40B4-BE49-F238E27FC236}">
                <a16:creationId xmlns:a16="http://schemas.microsoft.com/office/drawing/2014/main" id="{7502F0C4-DE8C-A717-6034-6ADDEC4E76C2}"/>
              </a:ext>
            </a:extLst>
          </p:cNvPr>
          <p:cNvPicPr>
            <a:picLocks noRot="1" noChangeAspect="1"/>
          </p:cNvPicPr>
          <p:nvPr>
            <a:videoFile r:link="rId1"/>
          </p:nvPr>
        </p:nvPicPr>
        <p:blipFill>
          <a:blip r:embed="rId6"/>
          <a:stretch>
            <a:fillRect/>
          </a:stretch>
        </p:blipFill>
        <p:spPr>
          <a:xfrm>
            <a:off x="1180432" y="2099036"/>
            <a:ext cx="5737726" cy="3241815"/>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827917"/>
            <a:ext cx="11776363" cy="4938018"/>
          </a:xfrm>
          <a:prstGeom prst="rect">
            <a:avLst/>
          </a:prstGeom>
          <a:noFill/>
        </p:spPr>
        <p:txBody>
          <a:bodyPr wrap="square">
            <a:spAutoFit/>
          </a:bodyPr>
          <a:lstStyle/>
          <a:p>
            <a:pPr>
              <a:lnSpc>
                <a:spcPct val="107000"/>
              </a:lnSpc>
              <a:spcAft>
                <a:spcPts val="800"/>
              </a:spcAft>
            </a:pPr>
            <a:r>
              <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B</a:t>
            </a:r>
            <a:r>
              <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THROUGH RIGHTS</a:t>
            </a:r>
            <a:endPar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a:latin typeface="Arial" panose="020B0604020202020204" pitchFamily="34" charset="0"/>
                <a:cs typeface="Arial" panose="020B0604020202020204" pitchFamily="34" charset="0"/>
              </a:rPr>
              <a:t>Outcome 7: </a:t>
            </a:r>
            <a:r>
              <a:rPr lang="en-GB">
                <a:latin typeface="Arial" panose="020B0604020202020204" pitchFamily="34" charset="0"/>
                <a:ea typeface="+mn-lt"/>
                <a:cs typeface="Arial" panose="020B0604020202020204" pitchFamily="34" charset="0"/>
              </a:rPr>
              <a:t>Children and young people value education and are involved in making decisions about their learning.</a:t>
            </a:r>
          </a:p>
          <a:p>
            <a:pPr>
              <a:lnSpc>
                <a:spcPct val="107000"/>
              </a:lnSpc>
              <a:spcAft>
                <a:spcPts val="800"/>
              </a:spcAft>
            </a:pPr>
            <a:r>
              <a:rPr lang="en-GB">
                <a:solidFill>
                  <a:srgbClr val="000000"/>
                </a:solidFill>
                <a:latin typeface="Arial" panose="020B0604020202020204" pitchFamily="34" charset="0"/>
                <a:ea typeface="Times New Roman" panose="02020603050405020304" pitchFamily="18" charset="0"/>
                <a:cs typeface="Arial" panose="020B0604020202020204" pitchFamily="34" charset="0"/>
              </a:rPr>
              <a:t>SILVER: </a:t>
            </a:r>
            <a:r>
              <a:rPr lang="en-GB">
                <a:solidFill>
                  <a:srgbClr val="000000"/>
                </a:solidFill>
                <a:latin typeface="Arial" panose="020B0604020202020204" pitchFamily="34" charset="0"/>
                <a:ea typeface="+mn-lt"/>
                <a:cs typeface="Arial" panose="020B0604020202020204" pitchFamily="34" charset="0"/>
              </a:rPr>
              <a:t>Many children and young people speak positively of school and of their learning. They understand and can talk about the role they play in their learning. Many adults explain how rights respecting language shapes a positive learning environment. </a:t>
            </a:r>
          </a:p>
          <a:p>
            <a:pPr>
              <a:lnSpc>
                <a:spcPct val="107000"/>
              </a:lnSpc>
              <a:spcAft>
                <a:spcPts val="800"/>
              </a:spcAft>
            </a:pPr>
            <a:r>
              <a:rPr lang="en-GB">
                <a:solidFill>
                  <a:srgbClr val="000000"/>
                </a:solidFill>
                <a:latin typeface="Arial" panose="020B0604020202020204" pitchFamily="34" charset="0"/>
                <a:ea typeface="Times New Roman" panose="02020603050405020304" pitchFamily="18" charset="0"/>
                <a:cs typeface="Arial" panose="020B0604020202020204" pitchFamily="34" charset="0"/>
              </a:rPr>
              <a:t>GOLD: </a:t>
            </a:r>
            <a:r>
              <a:rPr lang="en-GB">
                <a:solidFill>
                  <a:srgbClr val="000000"/>
                </a:solidFill>
                <a:latin typeface="Arial" panose="020B0604020202020204" pitchFamily="34" charset="0"/>
                <a:ea typeface="+mn-lt"/>
                <a:cs typeface="Arial" panose="020B0604020202020204" pitchFamily="34" charset="0"/>
              </a:rPr>
              <a:t>Most children and young people speak of their commitment to the right of others to learn and can describe how they actively respect this right. Nearly all children and young people explain how they play an active role in their learning. </a:t>
            </a:r>
            <a:endParaRPr lang="en-GB">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r>
              <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C</a:t>
            </a:r>
            <a:r>
              <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FOR</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a:latin typeface="Arial"/>
                <a:cs typeface="Arial"/>
              </a:rPr>
              <a:t>Outcome 8: </a:t>
            </a:r>
            <a:r>
              <a:rPr lang="en-GB">
                <a:latin typeface="Arial"/>
                <a:ea typeface="+mn-lt"/>
                <a:cs typeface="+mn-lt"/>
              </a:rPr>
              <a:t>Children and young people know that their views are taken seriously. </a:t>
            </a:r>
          </a:p>
          <a:p>
            <a:pPr>
              <a:lnSpc>
                <a:spcPct val="107000"/>
              </a:lnSpc>
              <a:spcAft>
                <a:spcPts val="800"/>
              </a:spcAft>
            </a:pPr>
            <a:r>
              <a:rPr lang="en-GB">
                <a:latin typeface="Arial"/>
                <a:ea typeface="Calibri" panose="020F0502020204030204" pitchFamily="34" charset="0"/>
                <a:cs typeface="Calibri"/>
              </a:rPr>
              <a:t>SILVER: </a:t>
            </a:r>
            <a:r>
              <a:rPr lang="en-GB">
                <a:latin typeface="Arial"/>
                <a:ea typeface="+mn-lt"/>
                <a:cs typeface="+mn-lt"/>
              </a:rPr>
              <a:t>Many children, young people and adults describe how young people can express their opinions, have been involved in decisions about their life in school. </a:t>
            </a:r>
          </a:p>
          <a:p>
            <a:pPr>
              <a:lnSpc>
                <a:spcPct val="107000"/>
              </a:lnSpc>
              <a:spcAft>
                <a:spcPts val="800"/>
              </a:spcAft>
            </a:pPr>
            <a:r>
              <a:rPr lang="en-GB">
                <a:latin typeface="Arial"/>
                <a:ea typeface="Calibri" panose="020F0502020204030204" pitchFamily="34" charset="0"/>
                <a:cs typeface="Calibri"/>
              </a:rPr>
              <a:t>GOLD: </a:t>
            </a:r>
            <a:r>
              <a:rPr lang="en-GB">
                <a:latin typeface="Arial"/>
                <a:ea typeface="+mn-lt"/>
                <a:cs typeface="+mn-lt"/>
              </a:rPr>
              <a:t>Most children and young people describe how their participation has a significant impact on school improvement. </a:t>
            </a:r>
            <a:r>
              <a:rPr lang="en-US" b="0" i="0">
                <a:solidFill>
                  <a:srgbClr val="000000"/>
                </a:solidFill>
                <a:effectLst/>
                <a:latin typeface="Arial" panose="020B0604020202020204" pitchFamily="34" charset="0"/>
              </a:rPr>
              <a:t>​</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910234" cy="1200329"/>
          </a:xfrm>
          <a:prstGeom prst="rect">
            <a:avLst/>
          </a:prstGeom>
          <a:noFill/>
        </p:spPr>
        <p:txBody>
          <a:bodyPr wrap="square">
            <a:spAutoFit/>
          </a:bodyPr>
          <a:lstStyle/>
          <a:p>
            <a:r>
              <a:rPr lang="en-GB" sz="1800" b="1" i="0" u="none" strike="noStrike">
                <a:solidFill>
                  <a:srgbClr val="000000"/>
                </a:solidFill>
                <a:effectLst/>
                <a:latin typeface="Arial" panose="020B0604020202020204" pitchFamily="34" charset="0"/>
              </a:rPr>
              <a:t>Look at the summary of the CRC with a partner – which articles do you think are particularly relevant to our work on PARTICIPATION?  </a:t>
            </a:r>
          </a:p>
          <a:p>
            <a:r>
              <a:rPr lang="en-GB" sz="1800" b="0" i="0">
                <a:solidFill>
                  <a:srgbClr val="000000"/>
                </a:solidFill>
                <a:effectLst/>
                <a:latin typeface="Arial" panose="020B0604020202020204" pitchFamily="34" charset="0"/>
                <a:cs typeface="Arial" panose="020B0604020202020204" pitchFamily="34" charset="0"/>
              </a:rPr>
              <a:t>When ready click to reveal. </a:t>
            </a:r>
          </a:p>
          <a:p>
            <a:endParaRPr lang="en-GB" sz="1800" b="0" i="0">
              <a:solidFill>
                <a:srgbClr val="000000"/>
              </a:solidFill>
              <a:effectLst/>
              <a:latin typeface="Arial" panose="020B0604020202020204" pitchFamily="34" charset="0"/>
              <a:cs typeface="Arial" panose="020B0604020202020204" pitchFamily="34" charset="0"/>
            </a:endParaRPr>
          </a:p>
        </p:txBody>
      </p:sp>
      <p:sp>
        <p:nvSpPr>
          <p:cNvPr id="19" name="TextBox 4">
            <a:extLst>
              <a:ext uri="{FF2B5EF4-FFF2-40B4-BE49-F238E27FC236}">
                <a16:creationId xmlns:a16="http://schemas.microsoft.com/office/drawing/2014/main" id="{D1313F8F-C849-578F-2FE0-AEC5F0A90B16}"/>
              </a:ext>
            </a:extLst>
          </p:cNvPr>
          <p:cNvSpPr txBox="1"/>
          <p:nvPr/>
        </p:nvSpPr>
        <p:spPr>
          <a:xfrm>
            <a:off x="415637" y="5534584"/>
            <a:ext cx="11520070"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a:latin typeface="Arial"/>
                <a:cs typeface="Arial"/>
              </a:rPr>
              <a:t>Although many other articles may also be linked, as participation is a theme running through the whole Convention. It's one of the four general principles.</a:t>
            </a:r>
          </a:p>
        </p:txBody>
      </p:sp>
      <p:pic>
        <p:nvPicPr>
          <p:cNvPr id="3" name="Graphic 2">
            <a:extLst>
              <a:ext uri="{FF2B5EF4-FFF2-40B4-BE49-F238E27FC236}">
                <a16:creationId xmlns:a16="http://schemas.microsoft.com/office/drawing/2014/main" id="{0E2CB900-CD15-0D59-3716-AA9C339E60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370" y="2319300"/>
            <a:ext cx="2068260" cy="2757681"/>
          </a:xfrm>
          <a:prstGeom prst="rect">
            <a:avLst/>
          </a:prstGeom>
        </p:spPr>
      </p:pic>
      <p:pic>
        <p:nvPicPr>
          <p:cNvPr id="4" name="Graphic 3">
            <a:extLst>
              <a:ext uri="{FF2B5EF4-FFF2-40B4-BE49-F238E27FC236}">
                <a16:creationId xmlns:a16="http://schemas.microsoft.com/office/drawing/2014/main" id="{C1541093-1B64-DAD0-766A-85638885EA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9232" y="2319300"/>
            <a:ext cx="2068261" cy="2757681"/>
          </a:xfrm>
          <a:prstGeom prst="rect">
            <a:avLst/>
          </a:prstGeom>
        </p:spPr>
      </p:pic>
      <p:pic>
        <p:nvPicPr>
          <p:cNvPr id="5" name="Graphic 4">
            <a:extLst>
              <a:ext uri="{FF2B5EF4-FFF2-40B4-BE49-F238E27FC236}">
                <a16:creationId xmlns:a16="http://schemas.microsoft.com/office/drawing/2014/main" id="{A6E371AD-3A19-AC63-57D3-3848407419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0276" y="2319300"/>
            <a:ext cx="2068261" cy="2757681"/>
          </a:xfrm>
          <a:prstGeom prst="rect">
            <a:avLst/>
          </a:prstGeom>
        </p:spPr>
      </p:pic>
      <p:pic>
        <p:nvPicPr>
          <p:cNvPr id="6" name="Picture 5" descr="A green sign with a person and arrows&#10;&#10;Description automatically generated">
            <a:extLst>
              <a:ext uri="{FF2B5EF4-FFF2-40B4-BE49-F238E27FC236}">
                <a16:creationId xmlns:a16="http://schemas.microsoft.com/office/drawing/2014/main" id="{E24A8C75-2229-0453-6CA0-7A9BC06BAA18}"/>
              </a:ext>
            </a:extLst>
          </p:cNvPr>
          <p:cNvPicPr>
            <a:picLocks noChangeAspect="1"/>
          </p:cNvPicPr>
          <p:nvPr/>
        </p:nvPicPr>
        <p:blipFill>
          <a:blip r:embed="rId10"/>
          <a:stretch>
            <a:fillRect/>
          </a:stretch>
        </p:blipFill>
        <p:spPr>
          <a:xfrm>
            <a:off x="6230958" y="2319399"/>
            <a:ext cx="2035875" cy="2753590"/>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a:latin typeface="Arial" panose="020B0604020202020204" pitchFamily="34" charset="0"/>
                <a:cs typeface="Arial" panose="020B0604020202020204" pitchFamily="34" charset="0"/>
              </a:rPr>
              <a:t>Look at this case study from Knowetop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a:solidFill>
                  <a:srgbClr val="FF6937"/>
                </a:solidFill>
                <a:latin typeface="Arial"/>
                <a:cs typeface="Arial"/>
              </a:rPr>
              <a:t>Read the full case study </a:t>
            </a:r>
            <a:r>
              <a:rPr lang="en-US" b="1">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solidFill>
                  <a:srgbClr val="1E1E1E"/>
                </a:solidFill>
                <a:latin typeface="Arial"/>
                <a:ea typeface="UD Digi Kyokasho NP-B"/>
                <a:cs typeface="Arial"/>
              </a:rPr>
              <a:t>​​</a:t>
            </a: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​​​If you want to improve participation in your school the first thing we would recommend is to speak to the young people in your setting. Ask them directly what they would like to change and how they would like to facilitate change in their own learning environment. The best ideas come from our young people!</a:t>
            </a:r>
          </a:p>
          <a:p>
            <a:pPr>
              <a:lnSpc>
                <a:spcPct val="100000"/>
              </a:lnSpc>
            </a:pPr>
            <a:r>
              <a:rPr lang="en-GB" sz="1400" dirty="0">
                <a:solidFill>
                  <a:srgbClr val="1E1E1E"/>
                </a:solidFill>
                <a:latin typeface="Arial"/>
                <a:ea typeface="UD Digi Kyokasho NP-B"/>
                <a:cs typeface="Arial"/>
              </a:rPr>
              <a:t>​Our children are involved in decision making in all aspects of school life. They can influence curriculum development, changes to the physical environment, playtime activities and extra-curricular opportunities.</a:t>
            </a:r>
          </a:p>
          <a:p>
            <a:pPr>
              <a:lnSpc>
                <a:spcPct val="100000"/>
              </a:lnSpc>
            </a:pPr>
            <a:r>
              <a:rPr lang="en-GB" sz="1400" dirty="0">
                <a:solidFill>
                  <a:srgbClr val="1E1E1E"/>
                </a:solidFill>
                <a:latin typeface="Arial"/>
                <a:ea typeface="UD Digi Kyokasho NP-B"/>
                <a:cs typeface="Arial"/>
              </a:rPr>
              <a:t>Our pupils feel more empowered. We collect data related to our children’s view of themselves and their own health and wellbeing and this has shown that our young people generally have a positive view of themselves as individuals.</a:t>
            </a:r>
            <a:endParaRPr lang="en-GB" sz="1400" b="0" i="0" dirty="0">
              <a:solidFill>
                <a:srgbClr val="1E1E1E"/>
              </a:solidFill>
              <a:effectLst/>
              <a:latin typeface="Arial"/>
              <a:cs typeface="Arial"/>
            </a:endParaRPr>
          </a:p>
          <a:p>
            <a:pPr marL="0" indent="0">
              <a:lnSpc>
                <a:spcPct val="120000"/>
              </a:lnSpc>
              <a:buNone/>
            </a:pP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5" name="Picture 4" descr="A group of girls standing in front of a projector screen&#10;&#10;Description automatically generated">
            <a:extLst>
              <a:ext uri="{FF2B5EF4-FFF2-40B4-BE49-F238E27FC236}">
                <a16:creationId xmlns:a16="http://schemas.microsoft.com/office/drawing/2014/main" id="{1D840EE0-93D3-DFC4-AAB7-54EF4153028C}"/>
              </a:ext>
            </a:extLst>
          </p:cNvPr>
          <p:cNvPicPr>
            <a:picLocks noChangeAspect="1"/>
          </p:cNvPicPr>
          <p:nvPr/>
        </p:nvPicPr>
        <p:blipFill rotWithShape="1">
          <a:blip r:embed="rId4">
            <a:extLst>
              <a:ext uri="{28A0092B-C50C-407E-A947-70E740481C1C}">
                <a14:useLocalDpi xmlns:a14="http://schemas.microsoft.com/office/drawing/2010/main" val="0"/>
              </a:ext>
            </a:extLst>
          </a:blip>
          <a:srcRect t="12130" b="5481"/>
          <a:stretch/>
        </p:blipFill>
        <p:spPr>
          <a:xfrm>
            <a:off x="0" y="0"/>
            <a:ext cx="6289695" cy="6858000"/>
          </a:xfrm>
          <a:prstGeom prst="rect">
            <a:avLst/>
          </a:prstGeom>
        </p:spPr>
      </p:pic>
      <p:sp>
        <p:nvSpPr>
          <p:cNvPr id="11" name="Rectangle 10">
            <a:extLst>
              <a:ext uri="{FF2B5EF4-FFF2-40B4-BE49-F238E27FC236}">
                <a16:creationId xmlns:a16="http://schemas.microsoft.com/office/drawing/2014/main" id="{16FF8E68-4DD8-222C-B74F-CD72743E0CF4}"/>
              </a:ext>
            </a:extLst>
          </p:cNvPr>
          <p:cNvSpPr/>
          <p:nvPr/>
        </p:nvSpPr>
        <p:spPr>
          <a:xfrm>
            <a:off x="296867" y="201250"/>
            <a:ext cx="5139441" cy="276999"/>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897927-1768-392C-9D6B-7E4C174D8C8C}"/>
              </a:ext>
            </a:extLst>
          </p:cNvPr>
          <p:cNvSpPr txBox="1"/>
          <p:nvPr/>
        </p:nvSpPr>
        <p:spPr>
          <a:xfrm>
            <a:off x="357469" y="201251"/>
            <a:ext cx="5139441" cy="276999"/>
          </a:xfrm>
          <a:prstGeom prst="rect">
            <a:avLst/>
          </a:prstGeom>
          <a:noFill/>
        </p:spPr>
        <p:txBody>
          <a:bodyPr wrap="square">
            <a:spAutoFit/>
          </a:bodyPr>
          <a:lstStyle/>
          <a:p>
            <a:r>
              <a:rPr lang="en-GB" sz="1200" b="0" i="0">
                <a:solidFill>
                  <a:schemeClr val="bg1"/>
                </a:solidFill>
                <a:latin typeface="Univers LT Pro 45 Light" panose="020B0403020202020204" pitchFamily="34" charset="77"/>
              </a:rPr>
              <a:t>Children presenting at assembly to inform the whole school about rights.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a:latin typeface="Arial" panose="020B0604020202020204" pitchFamily="34" charset="0"/>
                <a:cs typeface="Arial" panose="020B0604020202020204" pitchFamily="34" charset="0"/>
              </a:rPr>
              <a:t>Look at this case study from </a:t>
            </a:r>
            <a:r>
              <a:rPr lang="en-GB">
                <a:latin typeface="Arial" panose="020B0604020202020204" pitchFamily="34" charset="0"/>
                <a:cs typeface="Arial" panose="020B0604020202020204" pitchFamily="34" charset="0"/>
              </a:rPr>
              <a:t>Shenley Fields Daycare and Nursery School</a:t>
            </a:r>
            <a:r>
              <a:rPr lang="en-US">
                <a:latin typeface="Arial" panose="020B0604020202020204" pitchFamily="34" charset="0"/>
                <a:cs typeface="Arial" panose="020B0604020202020204" pitchFamily="34" charset="0"/>
              </a:rPr>
              <a:t>.</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a:solidFill>
                  <a:srgbClr val="FF6937"/>
                </a:solidFill>
                <a:latin typeface="Arial"/>
                <a:cs typeface="Arial"/>
              </a:rPr>
              <a:t>Read the full case study </a:t>
            </a:r>
            <a:r>
              <a:rPr lang="en-US" b="1">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solidFill>
                  <a:srgbClr val="1E1E1E"/>
                </a:solidFill>
                <a:latin typeface="Arial"/>
                <a:ea typeface="UD Digi Kyokasho NP-B"/>
                <a:cs typeface="Arial"/>
              </a:rPr>
              <a:t>​​​​​The children’s steering group is at the centre of the decision-making process and all of the children in the school are consulted.  They even have their own lanyards they wear to meetings. The group's planning format has been developed to reflect how children learn about their rights and how children’s rights are embedded.</a:t>
            </a:r>
          </a:p>
          <a:p>
            <a:pPr>
              <a:lnSpc>
                <a:spcPct val="100000"/>
              </a:lnSpc>
            </a:pPr>
            <a:r>
              <a:rPr lang="en-GB" sz="1400" dirty="0">
                <a:solidFill>
                  <a:srgbClr val="1E1E1E"/>
                </a:solidFill>
                <a:latin typeface="Arial"/>
                <a:ea typeface="UD Digi Kyokasho NP-B"/>
                <a:cs typeface="Arial"/>
              </a:rPr>
              <a:t>​Shenley Fields entered the </a:t>
            </a:r>
            <a:r>
              <a:rPr lang="en-GB" sz="1400" dirty="0">
                <a:solidFill>
                  <a:srgbClr val="1E1E1E"/>
                </a:solidFill>
                <a:latin typeface="Arial"/>
                <a:ea typeface="UD Digi Kyokasho NP-B"/>
                <a:cs typeface="Arial"/>
                <a:hlinkClick r:id="rId4"/>
              </a:rPr>
              <a:t>Votes for Schools Students Voice Awards</a:t>
            </a:r>
            <a:r>
              <a:rPr lang="en-GB" sz="1400" dirty="0">
                <a:solidFill>
                  <a:srgbClr val="1E1E1E"/>
                </a:solidFill>
                <a:latin typeface="Arial"/>
                <a:ea typeface="UD Digi Kyokasho NP-B"/>
                <a:cs typeface="Arial"/>
              </a:rPr>
              <a:t>. The children and families campaigned because they are not able to access an NHS dental practice. The children received a Special Mention Certificate. This congratulated the children on “Never being too young to use your voice”. Shenley Fields were the youngest children to ever enter the Students Voice Awards.</a:t>
            </a:r>
          </a:p>
          <a:p>
            <a:pPr>
              <a:lnSpc>
                <a:spcPct val="100000"/>
              </a:lnSpc>
            </a:pPr>
            <a:r>
              <a:rPr lang="en-GB" sz="1400" dirty="0">
                <a:solidFill>
                  <a:srgbClr val="1E1E1E"/>
                </a:solidFill>
                <a:latin typeface="Arial"/>
                <a:ea typeface="UD Digi Kyokasho NP-B"/>
                <a:cs typeface="Arial"/>
              </a:rPr>
              <a:t>It’s important for children to feel empowered. It has taken time for us to develop our children’s steering group and to get it right with such young children. The children know that their voices are heard and that they can make a difference.</a:t>
            </a:r>
          </a:p>
          <a:p>
            <a:pPr>
              <a:lnSpc>
                <a:spcPct val="100000"/>
              </a:lnSpc>
            </a:pPr>
            <a:endParaRPr lang="en-GB" sz="1400" b="0" i="0" dirty="0">
              <a:solidFill>
                <a:srgbClr val="1E1E1E"/>
              </a:solidFill>
              <a:effectLst/>
              <a:latin typeface="Arial"/>
              <a:cs typeface="Arial"/>
            </a:endParaRPr>
          </a:p>
          <a:p>
            <a:pPr marL="0" indent="0">
              <a:lnSpc>
                <a:spcPct val="120000"/>
              </a:lnSpc>
              <a:buNone/>
            </a:pP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5" name="Picture 4" descr="A group of children holding a banner&#10;&#10;Description automatically generated">
            <a:extLst>
              <a:ext uri="{FF2B5EF4-FFF2-40B4-BE49-F238E27FC236}">
                <a16:creationId xmlns:a16="http://schemas.microsoft.com/office/drawing/2014/main" id="{974AEEA8-6648-694D-C307-D5356ECB525B}"/>
              </a:ext>
            </a:extLst>
          </p:cNvPr>
          <p:cNvPicPr>
            <a:picLocks noChangeAspect="1"/>
          </p:cNvPicPr>
          <p:nvPr/>
        </p:nvPicPr>
        <p:blipFill rotWithShape="1">
          <a:blip r:embed="rId5">
            <a:extLst>
              <a:ext uri="{28A0092B-C50C-407E-A947-70E740481C1C}">
                <a14:useLocalDpi xmlns:a14="http://schemas.microsoft.com/office/drawing/2010/main" val="0"/>
              </a:ext>
            </a:extLst>
          </a:blip>
          <a:srcRect r="9375"/>
          <a:stretch/>
        </p:blipFill>
        <p:spPr>
          <a:xfrm>
            <a:off x="0" y="1"/>
            <a:ext cx="6215063" cy="6857999"/>
          </a:xfrm>
          <a:prstGeom prst="rect">
            <a:avLst/>
          </a:prstGeom>
        </p:spPr>
      </p:pic>
      <p:sp>
        <p:nvSpPr>
          <p:cNvPr id="11" name="Rectangle 10">
            <a:extLst>
              <a:ext uri="{FF2B5EF4-FFF2-40B4-BE49-F238E27FC236}">
                <a16:creationId xmlns:a16="http://schemas.microsoft.com/office/drawing/2014/main" id="{0923DED9-26FF-8DC3-7CD5-9979F8E44C6E}"/>
              </a:ext>
            </a:extLst>
          </p:cNvPr>
          <p:cNvSpPr/>
          <p:nvPr/>
        </p:nvSpPr>
        <p:spPr>
          <a:xfrm>
            <a:off x="296867" y="201251"/>
            <a:ext cx="3746496" cy="46166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6F8A46-4223-C03C-9BA0-22C8ED06D614}"/>
              </a:ext>
            </a:extLst>
          </p:cNvPr>
          <p:cNvSpPr txBox="1"/>
          <p:nvPr/>
        </p:nvSpPr>
        <p:spPr>
          <a:xfrm>
            <a:off x="389945" y="201251"/>
            <a:ext cx="3896305" cy="461665"/>
          </a:xfrm>
          <a:prstGeom prst="rect">
            <a:avLst/>
          </a:prstGeom>
          <a:noFill/>
        </p:spPr>
        <p:txBody>
          <a:bodyPr wrap="square">
            <a:spAutoFit/>
          </a:bodyPr>
          <a:lstStyle/>
          <a:p>
            <a:r>
              <a:rPr lang="en-GB" sz="1200" b="0" i="0">
                <a:solidFill>
                  <a:schemeClr val="bg1"/>
                </a:solidFill>
                <a:latin typeface="Univers LT Pro 45 Light" panose="020B0403020202020204" pitchFamily="34" charset="77"/>
              </a:rPr>
              <a:t>The children's steering group at Shenley Fields with their RRSA Gold banner.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775775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UserInfo>
        <DisplayName>Jessica Bool</DisplayName>
        <AccountId>96</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9bcb39cffbac5b612b443c136a5bee5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d19d953d02830745e77a37b409b98728"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383DB5-CEDF-41A6-9881-BF71FEF8433D}">
  <ds:schemaRefs>
    <ds:schemaRef ds:uri="ba2139d6-66e3-46ed-96ba-d85055a9f21e"/>
    <ds:schemaRef ds:uri="http://schemas.microsoft.com/office/2006/documentManagement/types"/>
    <ds:schemaRef ds:uri="http://purl.org/dc/elements/1.1/"/>
    <ds:schemaRef ds:uri="http://schemas.microsoft.com/office/infopath/2007/PartnerControls"/>
    <ds:schemaRef ds:uri="http://schemas.microsoft.com/sharepoint/v3"/>
    <ds:schemaRef ds:uri="http://schemas.openxmlformats.org/package/2006/metadata/core-properties"/>
    <ds:schemaRef ds:uri="http://www.w3.org/XML/1998/namespace"/>
    <ds:schemaRef ds:uri="df5203e1-9219-4abb-bf46-6e2bce06c285"/>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2019CB9A-A5E0-4C38-BA6A-21C58A13A545}">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C1DDC0-457B-4BD5-8973-9E8E48475C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TotalTime>
  <Words>3409</Words>
  <Application>Microsoft Office PowerPoint</Application>
  <PresentationFormat>Widescreen</PresentationFormat>
  <Paragraphs>206</Paragraphs>
  <Slides>15</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Aleo</vt:lpstr>
      <vt:lpstr>Arial</vt:lpstr>
      <vt:lpstr>Arial Black</vt:lpstr>
      <vt:lpstr>Calibri</vt:lpstr>
      <vt:lpstr>Montserrat</vt:lpstr>
      <vt:lpstr>Open Sans</vt:lpstr>
      <vt:lpstr>Segoe UI</vt:lpstr>
      <vt:lpstr>Symbol</vt:lpstr>
      <vt:lpstr>Univers LT Pro 45 Light</vt:lpstr>
      <vt:lpstr>Univers LT Pro 85 XBlack</vt:lpstr>
      <vt:lpstr>Univers LT Std 45 Light</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cp:revision>
  <dcterms:created xsi:type="dcterms:W3CDTF">2022-01-18T14:28:30Z</dcterms:created>
  <dcterms:modified xsi:type="dcterms:W3CDTF">2024-05-15T08:46:04Z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