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00AEEF"/>
          </a:solidFill>
        </a:fill>
      </a:tcStyle>
    </a:band2H>
    <a:firstCol>
      <a:tcTxStyle b="on" i="off">
        <a:fontRef idx="major">
          <a:srgbClr val="00AEEF"/>
        </a:fontRef>
        <a:srgbClr val="00AE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AEEF"/>
          </a:solidFill>
        </a:fill>
      </a:tcStyle>
    </a:lastRow>
    <a:firstRow>
      <a:tcTxStyle b="on" i="off">
        <a:fontRef idx="major">
          <a:srgbClr val="00AEEF"/>
        </a:fontRef>
        <a:srgbClr val="00AEE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3"/>
  </p:normalViewPr>
  <p:slideViewPr>
    <p:cSldViewPr snapToGrid="0" snapToObjects="1">
      <p:cViewPr varScale="1">
        <p:scale>
          <a:sx n="97" d="100"/>
          <a:sy n="97" d="100"/>
        </p:scale>
        <p:origin x="10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and object 8">
    <p:spTree>
      <p:nvGrpSpPr>
        <p:cNvPr id="1" name=""/>
        <p:cNvGrpSpPr/>
        <p:nvPr/>
      </p:nvGrpSpPr>
      <p:grpSpPr>
        <a:xfrm>
          <a:off x="0" y="0"/>
          <a:ext cx="0" cy="0"/>
          <a:chOff x="0" y="0"/>
          <a:chExt cx="0" cy="0"/>
        </a:xfrm>
      </p:grpSpPr>
      <p:sp>
        <p:nvSpPr>
          <p:cNvPr id="19" name="Body Level One…"/>
          <p:cNvSpPr txBox="1">
            <a:spLocks noGrp="1"/>
          </p:cNvSpPr>
          <p:nvPr>
            <p:ph type="body" sz="half" idx="1" hasCustomPrompt="1"/>
          </p:nvPr>
        </p:nvSpPr>
        <p:spPr>
          <a:xfrm>
            <a:off x="433136" y="1735976"/>
            <a:ext cx="6394385" cy="3722957"/>
          </a:xfrm>
          <a:prstGeom prst="rect">
            <a:avLst/>
          </a:prstGeom>
          <a:solidFill>
            <a:srgbClr val="CCCCCC"/>
          </a:solidFill>
        </p:spPr>
        <p:txBody>
          <a:bodyPr lIns="72000" tIns="72000" rIns="72000" bIns="72000"/>
          <a:lstStyle>
            <a:lvl1pPr marL="342900" indent="-342900">
              <a:buClr>
                <a:srgbClr val="00AEEF"/>
              </a:buClr>
              <a:buFontTx/>
              <a:buChar char="▪"/>
              <a:defRPr sz="3200">
                <a:latin typeface="Univers Next Pro Heavy Condensed"/>
                <a:ea typeface="Univers Next Pro Heavy Condensed"/>
                <a:cs typeface="Univers Next Pro Heavy Condensed"/>
                <a:sym typeface="Univers Next Pro Heavy Condensed"/>
              </a:defRPr>
            </a:lvl1pPr>
            <a:lvl2pPr marL="849084" indent="-391884">
              <a:buClr>
                <a:srgbClr val="00AEEF"/>
              </a:buClr>
              <a:buFontTx/>
              <a:buChar char="▪"/>
              <a:defRPr sz="3200">
                <a:latin typeface="Univers Next Pro Heavy Condensed"/>
                <a:ea typeface="Univers Next Pro Heavy Condensed"/>
                <a:cs typeface="Univers Next Pro Heavy Condensed"/>
                <a:sym typeface="Univers Next Pro Heavy Condensed"/>
              </a:defRPr>
            </a:lvl2pPr>
            <a:lvl3pPr marL="1295400" indent="-381000">
              <a:buClr>
                <a:srgbClr val="00AEEF"/>
              </a:buClr>
              <a:buFontTx/>
              <a:buChar char="▪"/>
              <a:defRPr sz="3200">
                <a:latin typeface="Univers Next Pro Heavy Condensed"/>
                <a:ea typeface="Univers Next Pro Heavy Condensed"/>
                <a:cs typeface="Univers Next Pro Heavy Condensed"/>
                <a:sym typeface="Univers Next Pro Heavy Condensed"/>
              </a:defRPr>
            </a:lvl3pPr>
            <a:lvl4pPr marL="1828800" indent="-457200">
              <a:buClr>
                <a:srgbClr val="00AEEF"/>
              </a:buClr>
              <a:buFontTx/>
              <a:buChar char="▪"/>
              <a:defRPr sz="3200">
                <a:latin typeface="Univers Next Pro Heavy Condensed"/>
                <a:ea typeface="Univers Next Pro Heavy Condensed"/>
                <a:cs typeface="Univers Next Pro Heavy Condensed"/>
                <a:sym typeface="Univers Next Pro Heavy Condensed"/>
              </a:defRPr>
            </a:lvl4pPr>
            <a:lvl5pPr marL="2286000" indent="-457200">
              <a:buClr>
                <a:srgbClr val="00AEEF"/>
              </a:buClr>
              <a:buFontTx/>
              <a:buChar char="▪"/>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pic>
        <p:nvPicPr>
          <p:cNvPr id="20" name="PADD_TexturesBackground_05.jpg" descr="PADD_TexturesBackground_05.jpg"/>
          <p:cNvPicPr>
            <a:picLocks noChangeAspect="1"/>
          </p:cNvPicPr>
          <p:nvPr/>
        </p:nvPicPr>
        <p:blipFill rotWithShape="1">
          <a:blip r:embed="rId2"/>
          <a:srcRect t="15064" b="5386"/>
          <a:stretch/>
        </p:blipFill>
        <p:spPr>
          <a:xfrm>
            <a:off x="-1" y="-1"/>
            <a:ext cx="12192001" cy="6858001"/>
          </a:xfrm>
          <a:prstGeom prst="rect">
            <a:avLst/>
          </a:prstGeom>
          <a:ln w="12700">
            <a:miter lim="400000"/>
          </a:ln>
        </p:spPr>
      </p:pic>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7" name="Picture 6" descr="A close up of a logo&#10;&#10;Description automatically generated">
            <a:extLst>
              <a:ext uri="{FF2B5EF4-FFF2-40B4-BE49-F238E27FC236}">
                <a16:creationId xmlns:a16="http://schemas.microsoft.com/office/drawing/2014/main" id="{B843417A-6CDF-5A40-9364-F784B72319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4962" y="0"/>
            <a:ext cx="1766468" cy="1547613"/>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1">
    <p:bg>
      <p:bgPr>
        <a:solidFill>
          <a:srgbClr val="FFFFFF"/>
        </a:solidFill>
        <a:effectLst/>
      </p:bgPr>
    </p:bg>
    <p:spTree>
      <p:nvGrpSpPr>
        <p:cNvPr id="1" name=""/>
        <p:cNvGrpSpPr/>
        <p:nvPr/>
      </p:nvGrpSpPr>
      <p:grpSpPr>
        <a:xfrm>
          <a:off x="0" y="0"/>
          <a:ext cx="0" cy="0"/>
          <a:chOff x="0" y="0"/>
          <a:chExt cx="0" cy="0"/>
        </a:xfrm>
      </p:grpSpPr>
      <p:pic>
        <p:nvPicPr>
          <p:cNvPr id="29" name="PADD_TexturesBackground_01.jpg" descr="PADD_TexturesBackground_01.jpg"/>
          <p:cNvPicPr>
            <a:picLocks noChangeAspect="1"/>
          </p:cNvPicPr>
          <p:nvPr/>
        </p:nvPicPr>
        <p:blipFill rotWithShape="1">
          <a:blip r:embed="rId2"/>
          <a:srcRect l="789" t="10560" b="10560"/>
          <a:stretch/>
        </p:blipFill>
        <p:spPr>
          <a:xfrm>
            <a:off x="0" y="0"/>
            <a:ext cx="12198496" cy="6858000"/>
          </a:xfrm>
          <a:prstGeom prst="rect">
            <a:avLst/>
          </a:prstGeom>
          <a:ln w="12700">
            <a:miter lim="400000"/>
          </a:ln>
        </p:spPr>
      </p:pic>
      <p:sp>
        <p:nvSpPr>
          <p:cNvPr id="31" name="Slide Number"/>
          <p:cNvSpPr txBox="1">
            <a:spLocks noGrp="1"/>
          </p:cNvSpPr>
          <p:nvPr>
            <p:ph type="sldNum" sz="quarter" idx="2"/>
          </p:nvPr>
        </p:nvSpPr>
        <p:spPr>
          <a:xfrm>
            <a:off x="8463950"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pic>
        <p:nvPicPr>
          <p:cNvPr id="6" name="Picture 5" descr="A close up of a logo&#10;&#10;Description automatically generated">
            <a:extLst>
              <a:ext uri="{FF2B5EF4-FFF2-40B4-BE49-F238E27FC236}">
                <a16:creationId xmlns:a16="http://schemas.microsoft.com/office/drawing/2014/main" id="{DFFE9615-3995-A040-9B3E-4117BBA288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4962" y="0"/>
            <a:ext cx="1766468" cy="1547613"/>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pic>
        <p:nvPicPr>
          <p:cNvPr id="2" name="PADD_example_05-2.jpg" descr="PADD_example_05-2.jpg"/>
          <p:cNvPicPr>
            <a:picLocks noChangeAspect="1"/>
          </p:cNvPicPr>
          <p:nvPr/>
        </p:nvPicPr>
        <p:blipFill rotWithShape="1">
          <a:blip r:embed="rId5"/>
          <a:srcRect l="648" b="21481"/>
          <a:stretch/>
        </p:blipFill>
        <p:spPr>
          <a:xfrm>
            <a:off x="-1" y="1"/>
            <a:ext cx="12272029" cy="6858000"/>
          </a:xfrm>
          <a:prstGeom prst="rect">
            <a:avLst/>
          </a:prstGeom>
          <a:ln w="12700">
            <a:miter lim="400000"/>
          </a:ln>
        </p:spPr>
      </p:pic>
      <p:sp>
        <p:nvSpPr>
          <p:cNvPr id="3" name="Title Text"/>
          <p:cNvSpPr txBox="1">
            <a:spLocks noGrp="1"/>
          </p:cNvSpPr>
          <p:nvPr>
            <p:ph type="title"/>
          </p:nvPr>
        </p:nvSpPr>
        <p:spPr>
          <a:xfrm>
            <a:off x="1826683" y="769937"/>
            <a:ext cx="97536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80000" y="6386364"/>
            <a:ext cx="273652" cy="264251"/>
          </a:xfrm>
          <a:prstGeom prst="rect">
            <a:avLst/>
          </a:prstGeom>
          <a:ln w="12700">
            <a:miter lim="400000"/>
          </a:ln>
        </p:spPr>
        <p:txBody>
          <a:bodyPr wrap="none" lIns="45718" tIns="45718" rIns="45718" bIns="45718" anchor="ctr">
            <a:spAutoFit/>
          </a:bodyPr>
          <a:lstStyle>
            <a:lvl1pPr>
              <a:defRPr sz="1200">
                <a:solidFill>
                  <a:srgbClr val="FFFFFF"/>
                </a:solidFill>
                <a:latin typeface="+mn-lt"/>
                <a:ea typeface="+mn-ea"/>
                <a:cs typeface="+mn-cs"/>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ads trademark black transparent.png" descr="Pads trademark black transparent.png"/>
          <p:cNvPicPr>
            <a:picLocks noChangeAspect="1"/>
          </p:cNvPicPr>
          <p:nvPr/>
        </p:nvPicPr>
        <p:blipFill>
          <a:blip r:embed="rId2"/>
          <a:stretch>
            <a:fillRect/>
          </a:stretch>
        </p:blipFill>
        <p:spPr>
          <a:xfrm>
            <a:off x="416971" y="5832485"/>
            <a:ext cx="1968390" cy="714862"/>
          </a:xfrm>
          <a:prstGeom prst="rect">
            <a:avLst/>
          </a:prstGeom>
          <a:ln w="12700">
            <a:miter lim="400000"/>
          </a:ln>
        </p:spPr>
      </p:pic>
      <p:pic>
        <p:nvPicPr>
          <p:cNvPr id="41" name="Image" descr="Image"/>
          <p:cNvPicPr>
            <a:picLocks noChangeAspect="1"/>
          </p:cNvPicPr>
          <p:nvPr/>
        </p:nvPicPr>
        <p:blipFill>
          <a:blip r:embed="rId3"/>
          <a:stretch>
            <a:fillRect/>
          </a:stretch>
        </p:blipFill>
        <p:spPr>
          <a:xfrm>
            <a:off x="497355" y="2403624"/>
            <a:ext cx="7477283" cy="2266329"/>
          </a:xfrm>
          <a:prstGeom prst="rect">
            <a:avLst/>
          </a:prstGeom>
          <a:ln w="12700">
            <a:miter lim="400000"/>
          </a:ln>
        </p:spPr>
      </p:pic>
      <p:grpSp>
        <p:nvGrpSpPr>
          <p:cNvPr id="45" name="Group"/>
          <p:cNvGrpSpPr/>
          <p:nvPr/>
        </p:nvGrpSpPr>
        <p:grpSpPr>
          <a:xfrm>
            <a:off x="7777811" y="4619992"/>
            <a:ext cx="3055956" cy="1801891"/>
            <a:chOff x="0" y="0"/>
            <a:chExt cx="3055954" cy="1801890"/>
          </a:xfrm>
        </p:grpSpPr>
        <p:pic>
          <p:nvPicPr>
            <p:cNvPr id="43" name="PADD_PAW_PRINT.png" descr="PADD_PAW_PRINT.png"/>
            <p:cNvPicPr>
              <a:picLocks noChangeAspect="1"/>
            </p:cNvPicPr>
            <p:nvPr/>
          </p:nvPicPr>
          <p:blipFill>
            <a:blip r:embed="rId4"/>
            <a:stretch>
              <a:fillRect/>
            </a:stretch>
          </p:blipFill>
          <p:spPr>
            <a:xfrm>
              <a:off x="-1" y="627263"/>
              <a:ext cx="1299617" cy="1174628"/>
            </a:xfrm>
            <a:prstGeom prst="rect">
              <a:avLst/>
            </a:prstGeom>
            <a:ln w="12700" cap="flat">
              <a:noFill/>
              <a:miter lim="400000"/>
            </a:ln>
            <a:effectLst/>
          </p:spPr>
        </p:pic>
        <p:pic>
          <p:nvPicPr>
            <p:cNvPr id="44" name="PADD_PAW_PRINT.png" descr="PADD_PAW_PRINT.png"/>
            <p:cNvPicPr>
              <a:picLocks noChangeAspect="1"/>
            </p:cNvPicPr>
            <p:nvPr/>
          </p:nvPicPr>
          <p:blipFill>
            <a:blip r:embed="rId4"/>
            <a:stretch>
              <a:fillRect/>
            </a:stretch>
          </p:blipFill>
          <p:spPr>
            <a:xfrm>
              <a:off x="1756339" y="0"/>
              <a:ext cx="1299616" cy="1174626"/>
            </a:xfrm>
            <a:prstGeom prst="rect">
              <a:avLst/>
            </a:prstGeom>
            <a:ln w="12700" cap="flat">
              <a:noFill/>
              <a:miter lim="400000"/>
            </a:ln>
            <a:effectLst/>
          </p:spPr>
        </p:pic>
      </p:grpSp>
      <p:pic>
        <p:nvPicPr>
          <p:cNvPr id="10" name="Picture 9" descr="A close up of a logo&#10;&#10;Description automatically generated">
            <a:extLst>
              <a:ext uri="{FF2B5EF4-FFF2-40B4-BE49-F238E27FC236}">
                <a16:creationId xmlns:a16="http://schemas.microsoft.com/office/drawing/2014/main" id="{E96DB5DE-8AEE-274F-9B53-7549EEFA11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933" y="0"/>
            <a:ext cx="1766468" cy="154761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ADD_SCRAP_PAPER_08.png" descr="PADD_SCRAP_PAPER_08.png"/>
          <p:cNvPicPr>
            <a:picLocks noChangeAspect="1"/>
          </p:cNvPicPr>
          <p:nvPr/>
        </p:nvPicPr>
        <p:blipFill rotWithShape="1">
          <a:blip r:embed="rId2"/>
          <a:srcRect t="44948"/>
          <a:stretch/>
        </p:blipFill>
        <p:spPr>
          <a:xfrm rot="4122">
            <a:off x="888513" y="822"/>
            <a:ext cx="6393644" cy="4919441"/>
          </a:xfrm>
          <a:prstGeom prst="rect">
            <a:avLst/>
          </a:prstGeom>
          <a:ln w="12700">
            <a:miter lim="400000"/>
          </a:ln>
        </p:spPr>
      </p:pic>
      <p:sp>
        <p:nvSpPr>
          <p:cNvPr id="48" name="Paddington Bear was raised by his Uncle Pastuzo and Aunt Lucy in the jungle of Darkest Peru. As a small bear Paddington learned many things from them – like how to speak English, and how to make marmalade.…"/>
          <p:cNvSpPr txBox="1">
            <a:spLocks noGrp="1"/>
          </p:cNvSpPr>
          <p:nvPr>
            <p:ph type="body" sz="quarter" idx="1"/>
          </p:nvPr>
        </p:nvSpPr>
        <p:spPr>
          <a:xfrm>
            <a:off x="1764195" y="953030"/>
            <a:ext cx="4281126" cy="3722960"/>
          </a:xfrm>
          <a:prstGeom prst="rect">
            <a:avLst/>
          </a:prstGeom>
          <a:noFill/>
        </p:spPr>
        <p:txBody>
          <a:bodyPr/>
          <a:lstStyle/>
          <a:p>
            <a:pPr marL="0" indent="0">
              <a:lnSpc>
                <a:spcPct val="110000"/>
              </a:lnSpc>
              <a:buSzTx/>
              <a:buNone/>
              <a:defRPr sz="2000">
                <a:solidFill>
                  <a:srgbClr val="683835"/>
                </a:solidFill>
                <a:latin typeface="UniversNextPro-Regular"/>
                <a:ea typeface="UniversNextPro-Regular"/>
                <a:cs typeface="UniversNextPro-Regular"/>
                <a:sym typeface="UniversNextPro-Regular"/>
              </a:defRPr>
            </a:pPr>
            <a:r>
              <a:t>Paddington Bear was raised by his Aunt Lucy in the jungle of Darkest Peru. As a young cub Paddington learned many things from them – like how to speak English, and how to make marmalade. </a:t>
            </a:r>
          </a:p>
          <a:p>
            <a:pPr marL="0" indent="0">
              <a:lnSpc>
                <a:spcPct val="110000"/>
              </a:lnSpc>
              <a:buSzTx/>
              <a:buNone/>
              <a:defRPr sz="2000">
                <a:solidFill>
                  <a:srgbClr val="683835"/>
                </a:solidFill>
                <a:latin typeface="UniversNextPro-Regular"/>
                <a:ea typeface="UniversNextPro-Regular"/>
                <a:cs typeface="UniversNextPro-Regular"/>
                <a:sym typeface="UniversNextPro-Regular"/>
              </a:defRPr>
            </a:pPr>
            <a:r>
              <a:t>What else do you think that Paddington may have learned from Aunt Lucy?</a:t>
            </a:r>
          </a:p>
        </p:txBody>
      </p:sp>
      <p:pic>
        <p:nvPicPr>
          <p:cNvPr id="49" name="PADD_PAW_PRINT.png" descr="PADD_PAW_PRINT.png"/>
          <p:cNvPicPr>
            <a:picLocks noChangeAspect="1"/>
          </p:cNvPicPr>
          <p:nvPr/>
        </p:nvPicPr>
        <p:blipFill>
          <a:blip r:embed="rId3"/>
          <a:stretch>
            <a:fillRect/>
          </a:stretch>
        </p:blipFill>
        <p:spPr>
          <a:xfrm>
            <a:off x="9138584" y="5268905"/>
            <a:ext cx="1184081" cy="1070202"/>
          </a:xfrm>
          <a:prstGeom prst="rect">
            <a:avLst/>
          </a:prstGeom>
          <a:ln w="12700">
            <a:miter lim="400000"/>
          </a:ln>
        </p:spPr>
      </p:pic>
      <p:pic>
        <p:nvPicPr>
          <p:cNvPr id="50" name="PADD_PAW_PRINT.png" descr="PADD_PAW_PRINT.png"/>
          <p:cNvPicPr>
            <a:picLocks noChangeAspect="1"/>
          </p:cNvPicPr>
          <p:nvPr/>
        </p:nvPicPr>
        <p:blipFill>
          <a:blip r:embed="rId3"/>
          <a:stretch>
            <a:fillRect/>
          </a:stretch>
        </p:blipFill>
        <p:spPr>
          <a:xfrm>
            <a:off x="10738784" y="4697405"/>
            <a:ext cx="1184081" cy="1070202"/>
          </a:xfrm>
          <a:prstGeom prst="rect">
            <a:avLst/>
          </a:prstGeom>
          <a:ln w="12700">
            <a:miter lim="400000"/>
          </a:ln>
        </p:spPr>
      </p:pic>
      <p:pic>
        <p:nvPicPr>
          <p:cNvPr id="51" name="PADD_Image_07.png" descr="PADD_Image_07.png"/>
          <p:cNvPicPr>
            <a:picLocks noChangeAspect="1"/>
          </p:cNvPicPr>
          <p:nvPr/>
        </p:nvPicPr>
        <p:blipFill>
          <a:blip r:embed="rId4"/>
          <a:stretch>
            <a:fillRect/>
          </a:stretch>
        </p:blipFill>
        <p:spPr>
          <a:xfrm>
            <a:off x="5818785" y="248697"/>
            <a:ext cx="3427578" cy="6599950"/>
          </a:xfrm>
          <a:prstGeom prst="rect">
            <a:avLst/>
          </a:prstGeom>
          <a:ln w="12700">
            <a:miter lim="400000"/>
          </a:ln>
        </p:spPr>
      </p:pic>
      <p:pic>
        <p:nvPicPr>
          <p:cNvPr id="52" name="Pads trademark black transparent.png" descr="Pads trademark black transparent.png"/>
          <p:cNvPicPr>
            <a:picLocks noChangeAspect="1"/>
          </p:cNvPicPr>
          <p:nvPr/>
        </p:nvPicPr>
        <p:blipFill>
          <a:blip r:embed="rId5"/>
          <a:stretch>
            <a:fillRect/>
          </a:stretch>
        </p:blipFill>
        <p:spPr>
          <a:xfrm>
            <a:off x="416971" y="5832485"/>
            <a:ext cx="1968390" cy="71486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ADD_SCRAP_PAPER_08.png" descr="PADD_SCRAP_PAPER_08.png"/>
          <p:cNvPicPr>
            <a:picLocks noChangeAspect="1"/>
          </p:cNvPicPr>
          <p:nvPr/>
        </p:nvPicPr>
        <p:blipFill rotWithShape="1">
          <a:blip r:embed="rId2"/>
          <a:srcRect t="44941"/>
          <a:stretch/>
        </p:blipFill>
        <p:spPr>
          <a:xfrm rot="4122">
            <a:off x="888513" y="157"/>
            <a:ext cx="6393644" cy="4920107"/>
          </a:xfrm>
          <a:prstGeom prst="rect">
            <a:avLst/>
          </a:prstGeom>
          <a:ln w="12700">
            <a:miter lim="400000"/>
          </a:ln>
        </p:spPr>
      </p:pic>
      <p:sp>
        <p:nvSpPr>
          <p:cNvPr id="55" name="Can you imagine if we were able to sit down in the jungle with Paddington and his aunt and uncle for a cup of tea and a marmalade sandwich?…"/>
          <p:cNvSpPr txBox="1">
            <a:spLocks noGrp="1"/>
          </p:cNvSpPr>
          <p:nvPr>
            <p:ph type="body" sz="quarter" idx="1"/>
          </p:nvPr>
        </p:nvSpPr>
        <p:spPr>
          <a:xfrm>
            <a:off x="1764195" y="956487"/>
            <a:ext cx="4860224" cy="2550719"/>
          </a:xfrm>
          <a:prstGeom prst="rect">
            <a:avLst/>
          </a:prstGeom>
          <a:noFill/>
        </p:spPr>
        <p:txBody>
          <a:bodyPr/>
          <a:lstStyle/>
          <a:p>
            <a:pPr marL="0" indent="0" defTabSz="886966">
              <a:lnSpc>
                <a:spcPct val="110000"/>
              </a:lnSpc>
              <a:spcBef>
                <a:spcPts val="900"/>
              </a:spcBef>
              <a:buSzTx/>
              <a:buNone/>
              <a:defRPr sz="2000">
                <a:solidFill>
                  <a:srgbClr val="683835"/>
                </a:solidFill>
                <a:latin typeface="UniversNextPro-Regular"/>
                <a:ea typeface="UniversNextPro-Regular"/>
                <a:cs typeface="UniversNextPro-Regular"/>
                <a:sym typeface="UniversNextPro-Regular"/>
              </a:defRPr>
            </a:pPr>
            <a:r>
              <a:t>Can you imagine if you and Paddington went to visit his Aunt Lucy in Peru for a cup of tea and a marmalade sandwich? </a:t>
            </a:r>
          </a:p>
          <a:p>
            <a:pPr marL="0" indent="0" defTabSz="886966">
              <a:lnSpc>
                <a:spcPct val="110000"/>
              </a:lnSpc>
              <a:spcBef>
                <a:spcPts val="900"/>
              </a:spcBef>
              <a:buSzTx/>
              <a:buNone/>
              <a:defRPr sz="2000">
                <a:solidFill>
                  <a:srgbClr val="683835"/>
                </a:solidFill>
                <a:latin typeface="UniversNextPro-Regular"/>
                <a:ea typeface="UniversNextPro-Regular"/>
                <a:cs typeface="UniversNextPro-Regular"/>
                <a:sym typeface="UniversNextPro-Regular"/>
              </a:defRPr>
            </a:pPr>
            <a:r>
              <a:t>What do you think we might be able to learn about how their jungle changed over time?</a:t>
            </a:r>
          </a:p>
        </p:txBody>
      </p:sp>
      <p:pic>
        <p:nvPicPr>
          <p:cNvPr id="56" name="PADD_Prop_19.png" descr="PADD_Prop_19.png"/>
          <p:cNvPicPr>
            <a:picLocks noChangeAspect="1"/>
          </p:cNvPicPr>
          <p:nvPr/>
        </p:nvPicPr>
        <p:blipFill>
          <a:blip r:embed="rId3"/>
          <a:stretch>
            <a:fillRect/>
          </a:stretch>
        </p:blipFill>
        <p:spPr>
          <a:xfrm rot="8959213">
            <a:off x="3578383" y="4398771"/>
            <a:ext cx="1231852" cy="1434172"/>
          </a:xfrm>
          <a:prstGeom prst="rect">
            <a:avLst/>
          </a:prstGeom>
          <a:ln w="12700">
            <a:miter lim="400000"/>
          </a:ln>
        </p:spPr>
      </p:pic>
      <p:sp>
        <p:nvSpPr>
          <p:cNvPr id="57" name="What questions would you ask them?"/>
          <p:cNvSpPr txBox="1"/>
          <p:nvPr/>
        </p:nvSpPr>
        <p:spPr>
          <a:xfrm>
            <a:off x="1764195" y="3658422"/>
            <a:ext cx="4694781" cy="396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110000"/>
              </a:lnSpc>
              <a:spcBef>
                <a:spcPts val="1000"/>
              </a:spcBef>
              <a:defRPr sz="2000">
                <a:solidFill>
                  <a:srgbClr val="683835"/>
                </a:solidFill>
                <a:latin typeface="UniversNextPro-Regular"/>
                <a:ea typeface="UniversNextPro-Regular"/>
                <a:cs typeface="UniversNextPro-Regular"/>
                <a:sym typeface="UniversNextPro-Regular"/>
              </a:defRPr>
            </a:lvl1pPr>
          </a:lstStyle>
          <a:p>
            <a:r>
              <a:t>What questions would you ask them? </a:t>
            </a:r>
          </a:p>
        </p:txBody>
      </p:sp>
      <p:pic>
        <p:nvPicPr>
          <p:cNvPr id="58" name="PADD_PAW_PRINT.png" descr="PADD_PAW_PRINT.png"/>
          <p:cNvPicPr>
            <a:picLocks noChangeAspect="1"/>
          </p:cNvPicPr>
          <p:nvPr/>
        </p:nvPicPr>
        <p:blipFill>
          <a:blip r:embed="rId4"/>
          <a:stretch>
            <a:fillRect/>
          </a:stretch>
        </p:blipFill>
        <p:spPr>
          <a:xfrm>
            <a:off x="5136212" y="5287588"/>
            <a:ext cx="1396044" cy="1261780"/>
          </a:xfrm>
          <a:prstGeom prst="rect">
            <a:avLst/>
          </a:prstGeom>
          <a:ln w="12700">
            <a:miter lim="400000"/>
          </a:ln>
        </p:spPr>
      </p:pic>
      <p:pic>
        <p:nvPicPr>
          <p:cNvPr id="59" name="PADD_Image_11 (2).png" descr="PADD_Image_11 (2).png"/>
          <p:cNvPicPr>
            <a:picLocks noChangeAspect="1"/>
          </p:cNvPicPr>
          <p:nvPr/>
        </p:nvPicPr>
        <p:blipFill>
          <a:blip r:embed="rId5"/>
          <a:stretch>
            <a:fillRect/>
          </a:stretch>
        </p:blipFill>
        <p:spPr>
          <a:xfrm>
            <a:off x="6168637" y="868515"/>
            <a:ext cx="4694781" cy="5817574"/>
          </a:xfrm>
          <a:prstGeom prst="rect">
            <a:avLst/>
          </a:prstGeom>
          <a:ln w="12700">
            <a:miter lim="400000"/>
          </a:ln>
        </p:spPr>
      </p:pic>
      <p:pic>
        <p:nvPicPr>
          <p:cNvPr id="60" name="Pads trademark black transparent.png" descr="Pads trademark black transparent.png"/>
          <p:cNvPicPr>
            <a:picLocks noChangeAspect="1"/>
          </p:cNvPicPr>
          <p:nvPr/>
        </p:nvPicPr>
        <p:blipFill>
          <a:blip r:embed="rId6"/>
          <a:stretch>
            <a:fillRect/>
          </a:stretch>
        </p:blipFill>
        <p:spPr>
          <a:xfrm>
            <a:off x="416971" y="5832485"/>
            <a:ext cx="1968390" cy="71486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ADD_SCRAP_PAPER_08.png" descr="PADD_SCRAP_PAPER_08.png"/>
          <p:cNvPicPr>
            <a:picLocks noChangeAspect="1"/>
          </p:cNvPicPr>
          <p:nvPr/>
        </p:nvPicPr>
        <p:blipFill rotWithShape="1">
          <a:blip r:embed="rId2"/>
          <a:srcRect t="44948"/>
          <a:stretch/>
        </p:blipFill>
        <p:spPr>
          <a:xfrm rot="4122">
            <a:off x="888513" y="850"/>
            <a:ext cx="6393644" cy="4919414"/>
          </a:xfrm>
          <a:prstGeom prst="rect">
            <a:avLst/>
          </a:prstGeom>
          <a:ln w="12700">
            <a:miter lim="400000"/>
          </a:ln>
        </p:spPr>
      </p:pic>
      <p:pic>
        <p:nvPicPr>
          <p:cNvPr id="63" name="PADD_PAW_PRINT.png" descr="PADD_PAW_PRINT.png"/>
          <p:cNvPicPr>
            <a:picLocks noChangeAspect="1"/>
          </p:cNvPicPr>
          <p:nvPr/>
        </p:nvPicPr>
        <p:blipFill>
          <a:blip r:embed="rId3"/>
          <a:stretch>
            <a:fillRect/>
          </a:stretch>
        </p:blipFill>
        <p:spPr>
          <a:xfrm>
            <a:off x="2979085" y="5586405"/>
            <a:ext cx="1184080" cy="1070202"/>
          </a:xfrm>
          <a:prstGeom prst="rect">
            <a:avLst/>
          </a:prstGeom>
          <a:ln w="12700">
            <a:miter lim="400000"/>
          </a:ln>
        </p:spPr>
      </p:pic>
      <p:pic>
        <p:nvPicPr>
          <p:cNvPr id="64" name="PADD_PAW_PRINT.png" descr="PADD_PAW_PRINT.png"/>
          <p:cNvPicPr>
            <a:picLocks noChangeAspect="1"/>
          </p:cNvPicPr>
          <p:nvPr/>
        </p:nvPicPr>
        <p:blipFill>
          <a:blip r:embed="rId3"/>
          <a:stretch>
            <a:fillRect/>
          </a:stretch>
        </p:blipFill>
        <p:spPr>
          <a:xfrm>
            <a:off x="4756887" y="5111034"/>
            <a:ext cx="1184081" cy="1070202"/>
          </a:xfrm>
          <a:prstGeom prst="rect">
            <a:avLst/>
          </a:prstGeom>
          <a:ln w="12700">
            <a:miter lim="400000"/>
          </a:ln>
        </p:spPr>
      </p:pic>
      <p:pic>
        <p:nvPicPr>
          <p:cNvPr id="65" name="PADD_Image_01.png" descr="PADD_Image_01.png"/>
          <p:cNvPicPr>
            <a:picLocks noChangeAspect="1"/>
          </p:cNvPicPr>
          <p:nvPr/>
        </p:nvPicPr>
        <p:blipFill>
          <a:blip r:embed="rId4"/>
          <a:stretch>
            <a:fillRect/>
          </a:stretch>
        </p:blipFill>
        <p:spPr>
          <a:xfrm>
            <a:off x="5252975" y="415269"/>
            <a:ext cx="4799113" cy="6408462"/>
          </a:xfrm>
          <a:prstGeom prst="rect">
            <a:avLst/>
          </a:prstGeom>
          <a:ln w="12700">
            <a:miter lim="400000"/>
          </a:ln>
        </p:spPr>
      </p:pic>
      <p:pic>
        <p:nvPicPr>
          <p:cNvPr id="66" name="Pads trademark black transparent.png" descr="Pads trademark black transparent.png"/>
          <p:cNvPicPr>
            <a:picLocks noChangeAspect="1"/>
          </p:cNvPicPr>
          <p:nvPr/>
        </p:nvPicPr>
        <p:blipFill>
          <a:blip r:embed="rId5"/>
          <a:stretch>
            <a:fillRect/>
          </a:stretch>
        </p:blipFill>
        <p:spPr>
          <a:xfrm>
            <a:off x="416971" y="5832485"/>
            <a:ext cx="1968390" cy="714862"/>
          </a:xfrm>
          <a:prstGeom prst="rect">
            <a:avLst/>
          </a:prstGeom>
          <a:ln w="12700">
            <a:miter lim="400000"/>
          </a:ln>
        </p:spPr>
      </p:pic>
      <p:sp>
        <p:nvSpPr>
          <p:cNvPr id="67" name="Can you imagine if we were able to sit down in the jungle with Paddington and his aunt and uncle for a cup of tea and a marmalade sandwich?…"/>
          <p:cNvSpPr txBox="1"/>
          <p:nvPr/>
        </p:nvSpPr>
        <p:spPr>
          <a:xfrm>
            <a:off x="1764195" y="956487"/>
            <a:ext cx="4492959" cy="25507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lvl1pPr defTabSz="886966">
              <a:lnSpc>
                <a:spcPct val="110000"/>
              </a:lnSpc>
              <a:spcBef>
                <a:spcPts val="900"/>
              </a:spcBef>
              <a:buClr>
                <a:srgbClr val="00AEEF"/>
              </a:buClr>
              <a:defRPr sz="2000">
                <a:solidFill>
                  <a:srgbClr val="683835"/>
                </a:solidFill>
                <a:latin typeface="UniversNextPro-Regular"/>
                <a:ea typeface="UniversNextPro-Regular"/>
                <a:cs typeface="UniversNextPro-Regular"/>
                <a:sym typeface="UniversNextPro-Regular"/>
              </a:defRPr>
            </a:lvl1pPr>
          </a:lstStyle>
          <a:p>
            <a:r>
              <a:t>In this activity, we are going to explore what we can learn from the adults in our community about climate change and the changes that they have seen in their own lifetimes. </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00AEE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136</Words>
  <Application>Microsoft Office PowerPoint</Application>
  <PresentationFormat>Widescreen</PresentationFormat>
  <Paragraphs>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Univers Next Pro Heavy Condensed</vt:lpstr>
      <vt:lpstr>UniversNextPro-Regular</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Jessica Bool</cp:lastModifiedBy>
  <cp:revision>1</cp:revision>
  <dcterms:modified xsi:type="dcterms:W3CDTF">2020-09-14T11:01:36Z</dcterms:modified>
</cp:coreProperties>
</file>